
<file path=[Content_Types].xml><?xml version="1.0" encoding="utf-8"?>
<Types xmlns="http://schemas.openxmlformats.org/package/2006/content-types">
  <Default Extension="rels" ContentType="application/vnd.openxmlformats-package.relationships+xml"/>
  <Default Extension="xml" ContentType="application/xml"/>
  <Default Extension="png" ContentType="image/png"/>
  <Default Extension="bin" ContentType="application/vnd.openxmlformats-officedocument.oleObjec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1.xml" ContentType="application/vnd.openxmlformats-officedocument.theme+xml"/>
  <Override PartName="/ppt/notesMasters/notesMaster1.xml" ContentType="application/vnd.openxmlformats-officedocument.presentationml.notesMaster+xml"/>
  <Override PartName="/ppt/theme/theme2.xml" ContentType="application/vnd.openxmlformats-officedocument.theme+xml"/>
  <Override PartName="/ppt/slides/slide1.xml" ContentType="application/vnd.openxmlformats-officedocument.presentationml.slide+xml"/>
  <Override PartName="/ppt/drawings/vmlDrawing1.vml" ContentType="application/vnd.openxmlformats-officedocument.vmlDrawing"/>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Slides/notesSlide1.xml" ContentType="application/vnd.openxmlformats-officedocument.presentationml.notes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tableStyles.xml" ContentType="application/vnd.openxmlformats-officedocument.presentationml.tableStyles+xml"/>
  <Override PartName="/ppt/presProps.xml" ContentType="application/vnd.openxmlformats-officedocument.presentationml.presProp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officeDocument/2006/relationships/extended-properties" Target="docProps/app.xml"/><Relationship Id="rId3" Type="http://schemas.openxmlformats.org/package/2006/relationships/metadata/core-properties" Target="docProps/core.xml"/></Relationships>
</file>

<file path=ppt/presentation.xml><?xml version="1.0" encoding="utf-8"?>
<p:presentation xmlns:p="http://schemas.openxmlformats.org/presentationml/2006/main" xmlns:r="http://schemas.openxmlformats.org/officeDocument/2006/relationships" xmlns:a="http://schemas.openxmlformats.org/drawingml/2006/main" bookmarkIdSeed="4" saveSubsetFonts="1">
  <p:sldMasterIdLst>
    <p:sldMasterId id="2147483660" r:id="rId1"/>
  </p:sldMasterIdLst>
  <p:notesMasterIdLst>
    <p:notesMasterId r:id="rId2"/>
  </p:notesMasterIdLst>
  <p:sldIdLst>
    <p:sldId id="297" r:id="rId3"/>
    <p:sldId id="298" r:id="rId4"/>
    <p:sldId id="299" r:id="rId5"/>
    <p:sldId id="300" r:id="rId6"/>
    <p:sldId id="301" r:id="rId7"/>
    <p:sldId id="302" r:id="rId8"/>
    <p:sldId id="303" r:id="rId9"/>
    <p:sldId id="304" r:id="rId10"/>
    <p:sldId id="305" r:id="rId11"/>
    <p:sldId id="306" r:id="rId12"/>
    <p:sldId id="307" r:id="rId13"/>
    <p:sldId id="308" r:id="rId14"/>
    <p:sldId id="309" r:id="rId15"/>
    <p:sldId id="310" r:id="rId16"/>
    <p:sldId id="311" r:id="rId17"/>
    <p:sldId id="312" r:id="rId18"/>
    <p:sldId id="313" r:id="rId19"/>
    <p:sldId id="314" r:id="rId20"/>
    <p:sldId id="315" r:id="rId21"/>
    <p:sldId id="316" r:id="rId22"/>
    <p:sldId id="317" r:id="rId23"/>
    <p:sldId id="318" r:id="rId24"/>
    <p:sldId id="319" r:id="rId25"/>
    <p:sldId id="320" r:id="rId26"/>
    <p:sldId id="321" r:id="rId27"/>
    <p:sldId id="322" r:id="rId28"/>
    <p:sldId id="323" r:id="rId29"/>
    <p:sldId id="324" r:id="rId30"/>
    <p:sldId id="325" r:id="rId31"/>
    <p:sldId id="326" r:id="rId32"/>
    <p:sldId id="327" r:id="rId33"/>
    <p:sldId id="328" r:id="rId34"/>
    <p:sldId id="329" r:id="rId35"/>
    <p:sldId id="330" r:id="rId36"/>
    <p:sldId id="331" r:id="rId37"/>
    <p:sldId id="332" r:id="rId38"/>
    <p:sldId id="333" r:id="rId39"/>
    <p:sldId id="334" r:id="rId40"/>
    <p:sldId id="335" r:id="rId41"/>
    <p:sldId id="336" r:id="rId42"/>
    <p:sldId id="337" r:id="rId43"/>
  </p:sldIdLst>
  <p:sldSz cy="6858000" cx="12192000"/>
  <p:notesSz cx="7010400" cy="9296400"/>
  <p:defaultTextStyle>
    <a:defPPr>
      <a:defRPr lang="en-US"/>
    </a:defPPr>
    <a:lvl1pPr algn="l" defTabSz="914400" eaLnBrk="1" hangingPunct="1" latinLnBrk="0" marL="0" rtl="0">
      <a:defRPr sz="1800" kern="1200">
        <a:solidFill>
          <a:schemeClr val="tx1"/>
        </a:solidFill>
        <a:latin typeface="+mn-lt"/>
        <a:ea typeface="+mn-ea"/>
        <a:cs typeface="+mn-cs"/>
      </a:defRPr>
    </a:lvl1pPr>
    <a:lvl2pPr algn="l" defTabSz="914400" eaLnBrk="1" hangingPunct="1" latinLnBrk="0" marL="457200" rtl="0">
      <a:defRPr sz="1800" kern="1200">
        <a:solidFill>
          <a:schemeClr val="tx1"/>
        </a:solidFill>
        <a:latin typeface="+mn-lt"/>
        <a:ea typeface="+mn-ea"/>
        <a:cs typeface="+mn-cs"/>
      </a:defRPr>
    </a:lvl2pPr>
    <a:lvl3pPr algn="l" defTabSz="914400" eaLnBrk="1" hangingPunct="1" latinLnBrk="0" marL="914400" rtl="0">
      <a:defRPr sz="1800" kern="1200">
        <a:solidFill>
          <a:schemeClr val="tx1"/>
        </a:solidFill>
        <a:latin typeface="+mn-lt"/>
        <a:ea typeface="+mn-ea"/>
        <a:cs typeface="+mn-cs"/>
      </a:defRPr>
    </a:lvl3pPr>
    <a:lvl4pPr algn="l" defTabSz="914400" eaLnBrk="1" hangingPunct="1" latinLnBrk="0" marL="1371600" rtl="0">
      <a:defRPr sz="1800" kern="1200">
        <a:solidFill>
          <a:schemeClr val="tx1"/>
        </a:solidFill>
        <a:latin typeface="+mn-lt"/>
        <a:ea typeface="+mn-ea"/>
        <a:cs typeface="+mn-cs"/>
      </a:defRPr>
    </a:lvl4pPr>
    <a:lvl5pPr algn="l" defTabSz="914400" eaLnBrk="1" hangingPunct="1" latinLnBrk="0" marL="1828800" rtl="0">
      <a:defRPr sz="1800" kern="1200">
        <a:solidFill>
          <a:schemeClr val="tx1"/>
        </a:solidFill>
        <a:latin typeface="+mn-lt"/>
        <a:ea typeface="+mn-ea"/>
        <a:cs typeface="+mn-cs"/>
      </a:defRPr>
    </a:lvl5pPr>
    <a:lvl6pPr algn="l" defTabSz="914400" eaLnBrk="1" hangingPunct="1" latinLnBrk="0" marL="2286000" rtl="0">
      <a:defRPr sz="1800" kern="1200">
        <a:solidFill>
          <a:schemeClr val="tx1"/>
        </a:solidFill>
        <a:latin typeface="+mn-lt"/>
        <a:ea typeface="+mn-ea"/>
        <a:cs typeface="+mn-cs"/>
      </a:defRPr>
    </a:lvl6pPr>
    <a:lvl7pPr algn="l" defTabSz="914400" eaLnBrk="1" hangingPunct="1" latinLnBrk="0" marL="2743200" rtl="0">
      <a:defRPr sz="1800" kern="1200">
        <a:solidFill>
          <a:schemeClr val="tx1"/>
        </a:solidFill>
        <a:latin typeface="+mn-lt"/>
        <a:ea typeface="+mn-ea"/>
        <a:cs typeface="+mn-cs"/>
      </a:defRPr>
    </a:lvl7pPr>
    <a:lvl8pPr algn="l" defTabSz="914400" eaLnBrk="1" hangingPunct="1" latinLnBrk="0" marL="3200400" rtl="0">
      <a:defRPr sz="1800" kern="1200">
        <a:solidFill>
          <a:schemeClr val="tx1"/>
        </a:solidFill>
        <a:latin typeface="+mn-lt"/>
        <a:ea typeface="+mn-ea"/>
        <a:cs typeface="+mn-cs"/>
      </a:defRPr>
    </a:lvl8pPr>
    <a:lvl9pPr algn="l" defTabSz="914400" eaLnBrk="1" hangingPunct="1" latinLnBrk="0" marL="3657600" rtl="0">
      <a:defRPr sz="1800" kern="1200">
        <a:solidFill>
          <a:schemeClr val="tx1"/>
        </a:solidFill>
        <a:latin typeface="+mn-lt"/>
        <a:ea typeface="+mn-ea"/>
        <a:cs typeface="+mn-cs"/>
      </a:defRPr>
    </a:lvl9pPr>
  </p:defaultTextStyle>
</p:presentation>
</file>

<file path=ppt/presProps.xml><?xml version="1.0" encoding="utf-8"?>
<p:presentationPr xmlns:p="http://schemas.openxmlformats.org/presentationml/2006/main" xmlns:r="http://schemas.openxmlformats.org/officeDocument/2006/relationships" xmlns:a="http://schemas.openxmlformats.org/drawingml/2006/main">
  <p:showPr>
    <p:present/>
    <p:sldAll/>
    <p:penClr>
      <a:prstClr val="red"/>
    </p:penClr>
  </p:showPr>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Lst>
</file>

<file path=ppt/viewProps.xml><?xml version="1.0" encoding="utf-8"?>
<p:viewPr xmlns:p="http://schemas.openxmlformats.org/presentationml/2006/main" xmlns:r="http://schemas.openxmlformats.org/officeDocument/2006/relationships" xmlns:a="http://schemas.openxmlformats.org/drawingml/2006/main">
  <p:normalViewPr>
    <p:restoredLeft sz="15620"/>
    <p:restoredTop sz="94660"/>
  </p:normalViewPr>
  <p:slideViewPr>
    <p:cSldViewPr snapToGrid="0">
      <p:cViewPr varScale="1">
        <p:scale>
          <a:sx n="69" d="100"/>
          <a:sy n="69" d="100"/>
        </p:scale>
        <p:origin x="756" y="72"/>
      </p:cViewPr>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notesMaster" Target="notesMasters/notesMaster1.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 Id="rId9" Type="http://schemas.openxmlformats.org/officeDocument/2006/relationships/slide" Target="slides/slide7.xml"/><Relationship Id="rId10" Type="http://schemas.openxmlformats.org/officeDocument/2006/relationships/slide" Target="slides/slide8.xml"/><Relationship Id="rId11" Type="http://schemas.openxmlformats.org/officeDocument/2006/relationships/slide" Target="slides/slide9.xml"/><Relationship Id="rId12" Type="http://schemas.openxmlformats.org/officeDocument/2006/relationships/slide" Target="slides/slide10.xml"/><Relationship Id="rId13" Type="http://schemas.openxmlformats.org/officeDocument/2006/relationships/slide" Target="slides/slide11.xml"/><Relationship Id="rId14" Type="http://schemas.openxmlformats.org/officeDocument/2006/relationships/slide" Target="slides/slide12.xml"/><Relationship Id="rId15" Type="http://schemas.openxmlformats.org/officeDocument/2006/relationships/slide" Target="slides/slide13.xml"/><Relationship Id="rId16" Type="http://schemas.openxmlformats.org/officeDocument/2006/relationships/slide" Target="slides/slide14.xml"/><Relationship Id="rId17" Type="http://schemas.openxmlformats.org/officeDocument/2006/relationships/slide" Target="slides/slide15.xml"/><Relationship Id="rId18" Type="http://schemas.openxmlformats.org/officeDocument/2006/relationships/slide" Target="slides/slide16.xml"/><Relationship Id="rId19" Type="http://schemas.openxmlformats.org/officeDocument/2006/relationships/slide" Target="slides/slide17.xml"/><Relationship Id="rId20" Type="http://schemas.openxmlformats.org/officeDocument/2006/relationships/slide" Target="slides/slide18.xml"/><Relationship Id="rId21" Type="http://schemas.openxmlformats.org/officeDocument/2006/relationships/slide" Target="slides/slide19.xml"/><Relationship Id="rId22" Type="http://schemas.openxmlformats.org/officeDocument/2006/relationships/slide" Target="slides/slide20.xml"/><Relationship Id="rId23" Type="http://schemas.openxmlformats.org/officeDocument/2006/relationships/slide" Target="slides/slide21.xml"/><Relationship Id="rId24" Type="http://schemas.openxmlformats.org/officeDocument/2006/relationships/slide" Target="slides/slide22.xml"/><Relationship Id="rId25" Type="http://schemas.openxmlformats.org/officeDocument/2006/relationships/slide" Target="slides/slide23.xml"/><Relationship Id="rId26" Type="http://schemas.openxmlformats.org/officeDocument/2006/relationships/slide" Target="slides/slide24.xml"/><Relationship Id="rId27" Type="http://schemas.openxmlformats.org/officeDocument/2006/relationships/slide" Target="slides/slide25.xml"/><Relationship Id="rId28" Type="http://schemas.openxmlformats.org/officeDocument/2006/relationships/slide" Target="slides/slide26.xml"/><Relationship Id="rId29" Type="http://schemas.openxmlformats.org/officeDocument/2006/relationships/slide" Target="slides/slide27.xml"/><Relationship Id="rId30" Type="http://schemas.openxmlformats.org/officeDocument/2006/relationships/slide" Target="slides/slide28.xml"/><Relationship Id="rId31" Type="http://schemas.openxmlformats.org/officeDocument/2006/relationships/slide" Target="slides/slide29.xml"/><Relationship Id="rId32" Type="http://schemas.openxmlformats.org/officeDocument/2006/relationships/slide" Target="slides/slide30.xml"/><Relationship Id="rId33" Type="http://schemas.openxmlformats.org/officeDocument/2006/relationships/slide" Target="slides/slide31.xml"/><Relationship Id="rId34" Type="http://schemas.openxmlformats.org/officeDocument/2006/relationships/slide" Target="slides/slide32.xml"/><Relationship Id="rId35" Type="http://schemas.openxmlformats.org/officeDocument/2006/relationships/slide" Target="slides/slide33.xml"/><Relationship Id="rId36" Type="http://schemas.openxmlformats.org/officeDocument/2006/relationships/slide" Target="slides/slide34.xml"/><Relationship Id="rId37" Type="http://schemas.openxmlformats.org/officeDocument/2006/relationships/slide" Target="slides/slide35.xml"/><Relationship Id="rId38" Type="http://schemas.openxmlformats.org/officeDocument/2006/relationships/slide" Target="slides/slide36.xml"/><Relationship Id="rId39" Type="http://schemas.openxmlformats.org/officeDocument/2006/relationships/slide" Target="slides/slide37.xml"/><Relationship Id="rId40" Type="http://schemas.openxmlformats.org/officeDocument/2006/relationships/slide" Target="slides/slide38.xml"/><Relationship Id="rId41" Type="http://schemas.openxmlformats.org/officeDocument/2006/relationships/slide" Target="slides/slide39.xml"/><Relationship Id="rId42" Type="http://schemas.openxmlformats.org/officeDocument/2006/relationships/slide" Target="slides/slide40.xml"/><Relationship Id="rId43" Type="http://schemas.openxmlformats.org/officeDocument/2006/relationships/slide" Target="slides/slide41.xml"/><Relationship Id="rId44" Type="http://schemas.openxmlformats.org/officeDocument/2006/relationships/tableStyles" Target="tableStyles.xml"/><Relationship Id="rId45" Type="http://schemas.openxmlformats.org/officeDocument/2006/relationships/presProps" Target="presProps.xml"/><Relationship Id="rId46" Type="http://schemas.openxmlformats.org/officeDocument/2006/relationships/viewProps" Target="view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png"/></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09" name=""/>
        <p:cNvGrpSpPr/>
        <p:nvPr/>
      </p:nvGrpSpPr>
      <p:grpSpPr>
        <a:xfrm>
          <a:off x="0" y="0"/>
          <a:ext cx="0" cy="0"/>
          <a:chOff x="0" y="0"/>
          <a:chExt cx="0" cy="0"/>
        </a:xfrm>
      </p:grpSpPr>
      <p:sp>
        <p:nvSpPr>
          <p:cNvPr id="1048759" name="Header Placeholder 1"/>
          <p:cNvSpPr>
            <a:spLocks noGrp="1"/>
          </p:cNvSpPr>
          <p:nvPr>
            <p:ph type="hdr" sz="quarter"/>
          </p:nvPr>
        </p:nvSpPr>
        <p:spPr>
          <a:xfrm>
            <a:off x="2" y="2"/>
            <a:ext cx="3038475" cy="466725"/>
          </a:xfrm>
          <a:prstGeom prst="rect"/>
        </p:spPr>
        <p:txBody>
          <a:bodyPr bIns="45706" lIns="91413" rIns="91413" rtlCol="0" tIns="45706" vert="horz"/>
          <a:lstStyle>
            <a:lvl1pPr algn="l">
              <a:defRPr sz="1200"/>
            </a:lvl1pPr>
          </a:lstStyle>
          <a:p>
            <a:endParaRPr lang="en-US"/>
          </a:p>
        </p:txBody>
      </p:sp>
      <p:sp>
        <p:nvSpPr>
          <p:cNvPr id="1048760" name="Date Placeholder 2"/>
          <p:cNvSpPr>
            <a:spLocks noGrp="1"/>
          </p:cNvSpPr>
          <p:nvPr>
            <p:ph type="dt" idx="1"/>
          </p:nvPr>
        </p:nvSpPr>
        <p:spPr>
          <a:xfrm>
            <a:off x="3970340" y="2"/>
            <a:ext cx="3038475" cy="466725"/>
          </a:xfrm>
          <a:prstGeom prst="rect"/>
        </p:spPr>
        <p:txBody>
          <a:bodyPr bIns="45706" lIns="91413" rIns="91413" rtlCol="0" tIns="45706" vert="horz"/>
          <a:lstStyle>
            <a:lvl1pPr algn="r">
              <a:defRPr sz="1200"/>
            </a:lvl1pPr>
          </a:lstStyle>
          <a:p>
            <a:fld id="{52FC2EDA-6474-4680-9F9C-7E61DC85EB77}" type="datetimeFigureOut">
              <a:rPr lang="en-US" smtClean="0"/>
            </a:fld>
            <a:endParaRPr lang="en-US"/>
          </a:p>
        </p:txBody>
      </p:sp>
      <p:sp>
        <p:nvSpPr>
          <p:cNvPr id="1048761" name="Slide Image Placeholder 3"/>
          <p:cNvSpPr>
            <a:spLocks noChangeAspect="1" noRot="1" noGrp="1"/>
          </p:cNvSpPr>
          <p:nvPr>
            <p:ph type="sldImg" idx="2"/>
          </p:nvPr>
        </p:nvSpPr>
        <p:spPr>
          <a:xfrm>
            <a:off x="717550" y="1162050"/>
            <a:ext cx="5575300" cy="3136900"/>
          </a:xfrm>
          <a:prstGeom prst="rect"/>
          <a:noFill/>
          <a:ln w="12700">
            <a:solidFill>
              <a:prstClr val="black"/>
            </a:solidFill>
          </a:ln>
        </p:spPr>
        <p:txBody>
          <a:bodyPr anchor="ctr" bIns="45706" lIns="91413" rIns="91413" rtlCol="0" tIns="45706" vert="horz"/>
          <a:p>
            <a:endParaRPr lang="en-US"/>
          </a:p>
        </p:txBody>
      </p:sp>
      <p:sp>
        <p:nvSpPr>
          <p:cNvPr id="1048762" name="Notes Placeholder 4"/>
          <p:cNvSpPr>
            <a:spLocks noGrp="1"/>
          </p:cNvSpPr>
          <p:nvPr>
            <p:ph type="body" sz="quarter" idx="3"/>
          </p:nvPr>
        </p:nvSpPr>
        <p:spPr>
          <a:xfrm>
            <a:off x="701677" y="4473575"/>
            <a:ext cx="5607050" cy="3660775"/>
          </a:xfrm>
          <a:prstGeom prst="rect"/>
        </p:spPr>
        <p:txBody>
          <a:bodyPr bIns="45706" lIns="91413" rIns="91413" rtlCol="0" tIns="45706" vert="horz"/>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048763" name="Footer Placeholder 5"/>
          <p:cNvSpPr>
            <a:spLocks noGrp="1"/>
          </p:cNvSpPr>
          <p:nvPr>
            <p:ph type="ftr" sz="quarter" idx="4"/>
          </p:nvPr>
        </p:nvSpPr>
        <p:spPr>
          <a:xfrm>
            <a:off x="2" y="8829677"/>
            <a:ext cx="3038475" cy="466725"/>
          </a:xfrm>
          <a:prstGeom prst="rect"/>
        </p:spPr>
        <p:txBody>
          <a:bodyPr anchor="b" bIns="45706" lIns="91413" rIns="91413" rtlCol="0" tIns="45706" vert="horz"/>
          <a:lstStyle>
            <a:lvl1pPr algn="l">
              <a:defRPr sz="1200"/>
            </a:lvl1pPr>
          </a:lstStyle>
          <a:p>
            <a:endParaRPr lang="en-US"/>
          </a:p>
        </p:txBody>
      </p:sp>
      <p:sp>
        <p:nvSpPr>
          <p:cNvPr id="1048764" name="Slide Number Placeholder 6"/>
          <p:cNvSpPr>
            <a:spLocks noGrp="1"/>
          </p:cNvSpPr>
          <p:nvPr>
            <p:ph type="sldNum" sz="quarter" idx="5"/>
          </p:nvPr>
        </p:nvSpPr>
        <p:spPr>
          <a:xfrm>
            <a:off x="3970340" y="8829677"/>
            <a:ext cx="3038475" cy="466725"/>
          </a:xfrm>
          <a:prstGeom prst="rect"/>
        </p:spPr>
        <p:txBody>
          <a:bodyPr anchor="b" bIns="45706" lIns="91413" rIns="91413" rtlCol="0" tIns="45706" vert="horz"/>
          <a:lstStyle>
            <a:lvl1pPr algn="r">
              <a:defRPr sz="1200"/>
            </a:lvl1pPr>
          </a:lstStyle>
          <a:p>
            <a:fld id="{3375095F-6494-497B-A487-10C2283DA696}" type="slidenum">
              <a:rPr lang="en-US" smtClean="0"/>
            </a:fld>
            <a:endParaRPr lang="en-US"/>
          </a:p>
        </p:txBody>
      </p:sp>
    </p:spTree>
  </p:cSld>
  <p:clrMap accent1="accent1" accent2="accent2" accent3="accent3" accent4="accent4" accent5="accent5" accent6="accent6" bg1="lt1" bg2="lt2" tx1="dk1" tx2="dk2" hlink="hlink" folHlink="folHlink"/>
  <p:notesStyle>
    <a:lvl1pPr algn="l" defTabSz="914400" eaLnBrk="1" hangingPunct="1" latinLnBrk="0" marL="0" rtl="0">
      <a:defRPr sz="1200" kern="1200">
        <a:solidFill>
          <a:schemeClr val="tx1"/>
        </a:solidFill>
        <a:latin typeface="+mn-lt"/>
        <a:ea typeface="+mn-ea"/>
        <a:cs typeface="+mn-cs"/>
      </a:defRPr>
    </a:lvl1pPr>
    <a:lvl2pPr algn="l" defTabSz="914400" eaLnBrk="1" hangingPunct="1" latinLnBrk="0" marL="457200" rtl="0">
      <a:defRPr sz="1200" kern="1200">
        <a:solidFill>
          <a:schemeClr val="tx1"/>
        </a:solidFill>
        <a:latin typeface="+mn-lt"/>
        <a:ea typeface="+mn-ea"/>
        <a:cs typeface="+mn-cs"/>
      </a:defRPr>
    </a:lvl2pPr>
    <a:lvl3pPr algn="l" defTabSz="914400" eaLnBrk="1" hangingPunct="1" latinLnBrk="0" marL="914400" rtl="0">
      <a:defRPr sz="1200" kern="1200">
        <a:solidFill>
          <a:schemeClr val="tx1"/>
        </a:solidFill>
        <a:latin typeface="+mn-lt"/>
        <a:ea typeface="+mn-ea"/>
        <a:cs typeface="+mn-cs"/>
      </a:defRPr>
    </a:lvl3pPr>
    <a:lvl4pPr algn="l" defTabSz="914400" eaLnBrk="1" hangingPunct="1" latinLnBrk="0" marL="1371600" rtl="0">
      <a:defRPr sz="1200" kern="1200">
        <a:solidFill>
          <a:schemeClr val="tx1"/>
        </a:solidFill>
        <a:latin typeface="+mn-lt"/>
        <a:ea typeface="+mn-ea"/>
        <a:cs typeface="+mn-cs"/>
      </a:defRPr>
    </a:lvl4pPr>
    <a:lvl5pPr algn="l" defTabSz="914400" eaLnBrk="1" hangingPunct="1" latinLnBrk="0" marL="1828800" rtl="0">
      <a:defRPr sz="1200" kern="1200">
        <a:solidFill>
          <a:schemeClr val="tx1"/>
        </a:solidFill>
        <a:latin typeface="+mn-lt"/>
        <a:ea typeface="+mn-ea"/>
        <a:cs typeface="+mn-cs"/>
      </a:defRPr>
    </a:lvl5pPr>
    <a:lvl6pPr algn="l" defTabSz="914400" eaLnBrk="1" hangingPunct="1" latinLnBrk="0" marL="2286000" rtl="0">
      <a:defRPr sz="1200" kern="1200">
        <a:solidFill>
          <a:schemeClr val="tx1"/>
        </a:solidFill>
        <a:latin typeface="+mn-lt"/>
        <a:ea typeface="+mn-ea"/>
        <a:cs typeface="+mn-cs"/>
      </a:defRPr>
    </a:lvl6pPr>
    <a:lvl7pPr algn="l" defTabSz="914400" eaLnBrk="1" hangingPunct="1" latinLnBrk="0" marL="2743200" rtl="0">
      <a:defRPr sz="1200" kern="1200">
        <a:solidFill>
          <a:schemeClr val="tx1"/>
        </a:solidFill>
        <a:latin typeface="+mn-lt"/>
        <a:ea typeface="+mn-ea"/>
        <a:cs typeface="+mn-cs"/>
      </a:defRPr>
    </a:lvl7pPr>
    <a:lvl8pPr algn="l" defTabSz="914400" eaLnBrk="1" hangingPunct="1" latinLnBrk="0" marL="3200400" rtl="0">
      <a:defRPr sz="1200" kern="1200">
        <a:solidFill>
          <a:schemeClr val="tx1"/>
        </a:solidFill>
        <a:latin typeface="+mn-lt"/>
        <a:ea typeface="+mn-ea"/>
        <a:cs typeface="+mn-cs"/>
      </a:defRPr>
    </a:lvl8pPr>
    <a:lvl9pPr algn="l" defTabSz="914400" eaLnBrk="1" hangingPunct="1" latinLnBrk="0" marL="3657600" rtl="0">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slide" Target="../slides/slide29.xml"/><Relationship Id="rId2"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91" name=""/>
        <p:cNvGrpSpPr/>
        <p:nvPr/>
      </p:nvGrpSpPr>
      <p:grpSpPr>
        <a:xfrm>
          <a:off x="0" y="0"/>
          <a:ext cx="0" cy="0"/>
          <a:chOff x="0" y="0"/>
          <a:chExt cx="0" cy="0"/>
        </a:xfrm>
      </p:grpSpPr>
      <p:sp>
        <p:nvSpPr>
          <p:cNvPr id="1048684" name="Slide Image Placeholder 1"/>
          <p:cNvSpPr>
            <a:spLocks noChangeAspect="1" noRot="1" noGrp="1"/>
          </p:cNvSpPr>
          <p:nvPr>
            <p:ph type="sldImg"/>
          </p:nvPr>
        </p:nvSpPr>
        <p:spPr/>
      </p:sp>
      <p:sp>
        <p:nvSpPr>
          <p:cNvPr id="1048685" name="Notes Placeholder 2"/>
          <p:cNvSpPr>
            <a:spLocks noGrp="1"/>
          </p:cNvSpPr>
          <p:nvPr>
            <p:ph type="body" idx="1"/>
          </p:nvPr>
        </p:nvSpPr>
        <p:spPr/>
        <p:txBody>
          <a:bodyPr/>
          <a:p>
            <a:endParaRPr lang="en-US"/>
          </a:p>
        </p:txBody>
      </p:sp>
      <p:sp>
        <p:nvSpPr>
          <p:cNvPr id="1048686" name="Slide Number Placeholder 3"/>
          <p:cNvSpPr>
            <a:spLocks noGrp="1"/>
          </p:cNvSpPr>
          <p:nvPr>
            <p:ph type="sldNum" sz="quarter" idx="10"/>
          </p:nvPr>
        </p:nvSpPr>
        <p:spPr/>
        <p:txBody>
          <a:bodyPr/>
          <a:p>
            <a:fld id="{3375095F-6494-497B-A487-10C2283DA696}" type="slidenum">
              <a:rPr lang="en-US" smtClean="0"/>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type="title">
  <p:cSld name="Title Slide">
    <p:spTree>
      <p:nvGrpSpPr>
        <p:cNvPr id="60" name=""/>
        <p:cNvGrpSpPr/>
        <p:nvPr/>
      </p:nvGrpSpPr>
      <p:grpSpPr>
        <a:xfrm>
          <a:off x="0" y="0"/>
          <a:ext cx="0" cy="0"/>
          <a:chOff x="0" y="0"/>
          <a:chExt cx="0" cy="0"/>
        </a:xfrm>
      </p:grpSpPr>
      <p:sp>
        <p:nvSpPr>
          <p:cNvPr id="1048598"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1048599" name="Subtitle 2"/>
          <p:cNvSpPr>
            <a:spLocks noGrp="1"/>
          </p:cNvSpPr>
          <p:nvPr>
            <p:ph type="subTitle" idx="1"/>
          </p:nvPr>
        </p:nvSpPr>
        <p:spPr>
          <a:xfrm>
            <a:off x="1524000" y="3602038"/>
            <a:ext cx="9144000" cy="1655762"/>
          </a:xfrm>
        </p:spPr>
        <p:txBody>
          <a:bodyPr/>
          <a:lstStyle>
            <a:lvl1pPr algn="ctr" indent="0" marL="0">
              <a:buNone/>
              <a:defRPr sz="2400"/>
            </a:lvl1pPr>
            <a:lvl2pPr algn="ctr" indent="0" marL="457200">
              <a:buNone/>
              <a:defRPr sz="2000"/>
            </a:lvl2pPr>
            <a:lvl3pPr algn="ctr" indent="0" marL="914400">
              <a:buNone/>
              <a:defRPr sz="1800"/>
            </a:lvl3pPr>
            <a:lvl4pPr algn="ctr" indent="0" marL="1371600">
              <a:buNone/>
              <a:defRPr sz="1600"/>
            </a:lvl4pPr>
            <a:lvl5pPr algn="ctr" indent="0" marL="1828800">
              <a:buNone/>
              <a:defRPr sz="1600"/>
            </a:lvl5pPr>
            <a:lvl6pPr algn="ctr" indent="0" marL="2286000">
              <a:buNone/>
              <a:defRPr sz="1600"/>
            </a:lvl6pPr>
            <a:lvl7pPr algn="ctr" indent="0" marL="2743200">
              <a:buNone/>
              <a:defRPr sz="1600"/>
            </a:lvl7pPr>
            <a:lvl8pPr algn="ctr" indent="0" marL="3200400">
              <a:buNone/>
              <a:defRPr sz="1600"/>
            </a:lvl8pPr>
            <a:lvl9pPr algn="ctr" indent="0" marL="3657600">
              <a:buNone/>
              <a:defRPr sz="1600"/>
            </a:lvl9pPr>
          </a:lstStyle>
          <a:p>
            <a:r>
              <a:rPr lang="en-US"/>
              <a:t>Click to edit Master subtitle style</a:t>
            </a:r>
            <a:endParaRPr lang="en-GB"/>
          </a:p>
        </p:txBody>
      </p:sp>
      <p:sp>
        <p:nvSpPr>
          <p:cNvPr id="1048600" name="Date Placeholder 3"/>
          <p:cNvSpPr>
            <a:spLocks noGrp="1"/>
          </p:cNvSpPr>
          <p:nvPr>
            <p:ph type="dt" sz="half" idx="10"/>
          </p:nvPr>
        </p:nvSpPr>
        <p:spPr/>
        <p:txBody>
          <a:bodyPr/>
          <a:p>
            <a:fld id="{AA465EE1-6CAE-4C01-8357-594C24DE6DA2}" type="datetime1">
              <a:rPr lang="en-GB" smtClean="0"/>
            </a:fld>
            <a:endParaRPr lang="en-GB"/>
          </a:p>
        </p:txBody>
      </p:sp>
      <p:sp>
        <p:nvSpPr>
          <p:cNvPr id="1048601" name="Footer Placeholder 4"/>
          <p:cNvSpPr>
            <a:spLocks noGrp="1"/>
          </p:cNvSpPr>
          <p:nvPr>
            <p:ph type="ftr" sz="quarter" idx="11"/>
          </p:nvPr>
        </p:nvSpPr>
        <p:spPr/>
        <p:txBody>
          <a:bodyPr/>
          <a:p>
            <a:endParaRPr lang="en-GB"/>
          </a:p>
        </p:txBody>
      </p:sp>
      <p:sp>
        <p:nvSpPr>
          <p:cNvPr id="1048602" name="Slide Number Placeholder 5"/>
          <p:cNvSpPr>
            <a:spLocks noGrp="1"/>
          </p:cNvSpPr>
          <p:nvPr>
            <p:ph type="sldNum" sz="quarter" idx="12"/>
          </p:nvPr>
        </p:nvSpPr>
        <p:spPr/>
        <p:txBody>
          <a:bodyPr/>
          <a:p>
            <a:fld id="{52A4F15D-8E49-495E-8C38-B6C68B07BE1E}" type="slidenum">
              <a:rPr lang="en-GB" smtClean="0"/>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type="vertTx">
  <p:cSld name="Title and Vertical Text">
    <p:spTree>
      <p:nvGrpSpPr>
        <p:cNvPr id="107" name=""/>
        <p:cNvGrpSpPr/>
        <p:nvPr/>
      </p:nvGrpSpPr>
      <p:grpSpPr>
        <a:xfrm>
          <a:off x="0" y="0"/>
          <a:ext cx="0" cy="0"/>
          <a:chOff x="0" y="0"/>
          <a:chExt cx="0" cy="0"/>
        </a:xfrm>
      </p:grpSpPr>
      <p:sp>
        <p:nvSpPr>
          <p:cNvPr id="1048748" name="Title 1"/>
          <p:cNvSpPr>
            <a:spLocks noGrp="1"/>
          </p:cNvSpPr>
          <p:nvPr>
            <p:ph type="title"/>
          </p:nvPr>
        </p:nvSpPr>
        <p:spPr/>
        <p:txBody>
          <a:bodyPr/>
          <a:p>
            <a:r>
              <a:rPr lang="en-US"/>
              <a:t>Click to edit Master title style</a:t>
            </a:r>
            <a:endParaRPr lang="en-GB"/>
          </a:p>
        </p:txBody>
      </p:sp>
      <p:sp>
        <p:nvSpPr>
          <p:cNvPr id="1048749" name="Vertical Text Placeholder 2"/>
          <p:cNvSpPr>
            <a:spLocks noGrp="1"/>
          </p:cNvSpPr>
          <p:nvPr>
            <p:ph type="body" orient="vert" idx="1"/>
          </p:nvPr>
        </p:nvSpPr>
        <p:spPr/>
        <p:txBody>
          <a:bodyPr vert="eaVert"/>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048750" name="Date Placeholder 3"/>
          <p:cNvSpPr>
            <a:spLocks noGrp="1"/>
          </p:cNvSpPr>
          <p:nvPr>
            <p:ph type="dt" sz="half" idx="10"/>
          </p:nvPr>
        </p:nvSpPr>
        <p:spPr/>
        <p:txBody>
          <a:bodyPr/>
          <a:p>
            <a:fld id="{CA73A173-1E76-4FC4-9B4F-2B274450F8C9}" type="datetime1">
              <a:rPr lang="en-GB" smtClean="0"/>
            </a:fld>
            <a:endParaRPr lang="en-GB"/>
          </a:p>
        </p:txBody>
      </p:sp>
      <p:sp>
        <p:nvSpPr>
          <p:cNvPr id="1048751" name="Footer Placeholder 4"/>
          <p:cNvSpPr>
            <a:spLocks noGrp="1"/>
          </p:cNvSpPr>
          <p:nvPr>
            <p:ph type="ftr" sz="quarter" idx="11"/>
          </p:nvPr>
        </p:nvSpPr>
        <p:spPr/>
        <p:txBody>
          <a:bodyPr/>
          <a:p>
            <a:endParaRPr lang="en-GB"/>
          </a:p>
        </p:txBody>
      </p:sp>
      <p:sp>
        <p:nvSpPr>
          <p:cNvPr id="1048752" name="Slide Number Placeholder 5"/>
          <p:cNvSpPr>
            <a:spLocks noGrp="1"/>
          </p:cNvSpPr>
          <p:nvPr>
            <p:ph type="sldNum" sz="quarter" idx="12"/>
          </p:nvPr>
        </p:nvSpPr>
        <p:spPr/>
        <p:txBody>
          <a:bodyPr/>
          <a:p>
            <a:fld id="{52A4F15D-8E49-495E-8C38-B6C68B07BE1E}" type="slidenum">
              <a:rPr lang="en-GB" smtClean="0"/>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type="vertTitleAndTx">
  <p:cSld name="Vertical Title and Text">
    <p:spTree>
      <p:nvGrpSpPr>
        <p:cNvPr id="103" name=""/>
        <p:cNvGrpSpPr/>
        <p:nvPr/>
      </p:nvGrpSpPr>
      <p:grpSpPr>
        <a:xfrm>
          <a:off x="0" y="0"/>
          <a:ext cx="0" cy="0"/>
          <a:chOff x="0" y="0"/>
          <a:chExt cx="0" cy="0"/>
        </a:xfrm>
      </p:grpSpPr>
      <p:sp>
        <p:nvSpPr>
          <p:cNvPr id="1048729" name="Vertical Title 1"/>
          <p:cNvSpPr>
            <a:spLocks noGrp="1"/>
          </p:cNvSpPr>
          <p:nvPr>
            <p:ph type="title" orient="vert"/>
          </p:nvPr>
        </p:nvSpPr>
        <p:spPr>
          <a:xfrm>
            <a:off x="8724900" y="365125"/>
            <a:ext cx="2628900" cy="5811838"/>
          </a:xfrm>
        </p:spPr>
        <p:txBody>
          <a:bodyPr vert="eaVert"/>
          <a:p>
            <a:r>
              <a:rPr lang="en-US"/>
              <a:t>Click to edit Master title style</a:t>
            </a:r>
            <a:endParaRPr lang="en-GB"/>
          </a:p>
        </p:txBody>
      </p:sp>
      <p:sp>
        <p:nvSpPr>
          <p:cNvPr id="1048730" name="Vertical Text Placeholder 2"/>
          <p:cNvSpPr>
            <a:spLocks noGrp="1"/>
          </p:cNvSpPr>
          <p:nvPr>
            <p:ph type="body" orient="vert" idx="1"/>
          </p:nvPr>
        </p:nvSpPr>
        <p:spPr>
          <a:xfrm>
            <a:off x="838200" y="365125"/>
            <a:ext cx="7734300" cy="5811838"/>
          </a:xfrm>
        </p:spPr>
        <p:txBody>
          <a:bodyPr vert="eaVert"/>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048731" name="Date Placeholder 3"/>
          <p:cNvSpPr>
            <a:spLocks noGrp="1"/>
          </p:cNvSpPr>
          <p:nvPr>
            <p:ph type="dt" sz="half" idx="10"/>
          </p:nvPr>
        </p:nvSpPr>
        <p:spPr/>
        <p:txBody>
          <a:bodyPr/>
          <a:p>
            <a:fld id="{017DCA1E-6B65-45DD-B435-7F9A61A7A9BC}" type="datetime1">
              <a:rPr lang="en-GB" smtClean="0"/>
            </a:fld>
            <a:endParaRPr lang="en-GB"/>
          </a:p>
        </p:txBody>
      </p:sp>
      <p:sp>
        <p:nvSpPr>
          <p:cNvPr id="1048732" name="Footer Placeholder 4"/>
          <p:cNvSpPr>
            <a:spLocks noGrp="1"/>
          </p:cNvSpPr>
          <p:nvPr>
            <p:ph type="ftr" sz="quarter" idx="11"/>
          </p:nvPr>
        </p:nvSpPr>
        <p:spPr/>
        <p:txBody>
          <a:bodyPr/>
          <a:p>
            <a:endParaRPr lang="en-GB"/>
          </a:p>
        </p:txBody>
      </p:sp>
      <p:sp>
        <p:nvSpPr>
          <p:cNvPr id="1048733" name="Slide Number Placeholder 5"/>
          <p:cNvSpPr>
            <a:spLocks noGrp="1"/>
          </p:cNvSpPr>
          <p:nvPr>
            <p:ph type="sldNum" sz="quarter" idx="12"/>
          </p:nvPr>
        </p:nvSpPr>
        <p:spPr/>
        <p:txBody>
          <a:bodyPr/>
          <a:p>
            <a:fld id="{52A4F15D-8E49-495E-8C38-B6C68B07BE1E}" type="slidenum">
              <a:rPr lang="en-GB" smtClean="0"/>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type="obj">
  <p:cSld name="Title and Content">
    <p:spTree>
      <p:nvGrpSpPr>
        <p:cNvPr id="55" name=""/>
        <p:cNvGrpSpPr/>
        <p:nvPr/>
      </p:nvGrpSpPr>
      <p:grpSpPr>
        <a:xfrm>
          <a:off x="0" y="0"/>
          <a:ext cx="0" cy="0"/>
          <a:chOff x="0" y="0"/>
          <a:chExt cx="0" cy="0"/>
        </a:xfrm>
      </p:grpSpPr>
      <p:sp>
        <p:nvSpPr>
          <p:cNvPr id="1048581" name="Title 1"/>
          <p:cNvSpPr>
            <a:spLocks noGrp="1"/>
          </p:cNvSpPr>
          <p:nvPr>
            <p:ph type="title"/>
          </p:nvPr>
        </p:nvSpPr>
        <p:spPr/>
        <p:txBody>
          <a:bodyPr/>
          <a:p>
            <a:r>
              <a:rPr lang="en-US"/>
              <a:t>Click to edit Master title style</a:t>
            </a:r>
            <a:endParaRPr lang="en-GB"/>
          </a:p>
        </p:txBody>
      </p:sp>
      <p:sp>
        <p:nvSpPr>
          <p:cNvPr id="1048582" name="Content Placeholder 2"/>
          <p:cNvSpPr>
            <a:spLocks noGrp="1"/>
          </p:cNvSpPr>
          <p:nvPr>
            <p:ph idx="1"/>
          </p:nvPr>
        </p:nvSpPr>
        <p:spPr/>
        <p:txBody>
          <a:bodyPr/>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048583" name="Date Placeholder 3"/>
          <p:cNvSpPr>
            <a:spLocks noGrp="1"/>
          </p:cNvSpPr>
          <p:nvPr>
            <p:ph type="dt" sz="half" idx="10"/>
          </p:nvPr>
        </p:nvSpPr>
        <p:spPr/>
        <p:txBody>
          <a:bodyPr/>
          <a:p>
            <a:fld id="{43882676-319B-42AB-AB67-3A996EDB5913}" type="datetime1">
              <a:rPr lang="en-GB" smtClean="0"/>
            </a:fld>
            <a:endParaRPr lang="en-GB"/>
          </a:p>
        </p:txBody>
      </p:sp>
      <p:sp>
        <p:nvSpPr>
          <p:cNvPr id="1048584" name="Footer Placeholder 4"/>
          <p:cNvSpPr>
            <a:spLocks noGrp="1"/>
          </p:cNvSpPr>
          <p:nvPr>
            <p:ph type="ftr" sz="quarter" idx="11"/>
          </p:nvPr>
        </p:nvSpPr>
        <p:spPr/>
        <p:txBody>
          <a:bodyPr/>
          <a:p>
            <a:endParaRPr lang="en-GB"/>
          </a:p>
        </p:txBody>
      </p:sp>
      <p:sp>
        <p:nvSpPr>
          <p:cNvPr id="1048585" name="Slide Number Placeholder 5"/>
          <p:cNvSpPr>
            <a:spLocks noGrp="1"/>
          </p:cNvSpPr>
          <p:nvPr>
            <p:ph type="sldNum" sz="quarter" idx="12"/>
          </p:nvPr>
        </p:nvSpPr>
        <p:spPr/>
        <p:txBody>
          <a:bodyPr/>
          <a:p>
            <a:fld id="{52A4F15D-8E49-495E-8C38-B6C68B07BE1E}" type="slidenum">
              <a:rPr lang="en-GB" smtClean="0"/>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type="secHead">
  <p:cSld name="Section Header">
    <p:spTree>
      <p:nvGrpSpPr>
        <p:cNvPr id="106" name=""/>
        <p:cNvGrpSpPr/>
        <p:nvPr/>
      </p:nvGrpSpPr>
      <p:grpSpPr>
        <a:xfrm>
          <a:off x="0" y="0"/>
          <a:ext cx="0" cy="0"/>
          <a:chOff x="0" y="0"/>
          <a:chExt cx="0" cy="0"/>
        </a:xfrm>
      </p:grpSpPr>
      <p:sp>
        <p:nvSpPr>
          <p:cNvPr id="1048743"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1048744" name="Text Placeholder 2"/>
          <p:cNvSpPr>
            <a:spLocks noGrp="1"/>
          </p:cNvSpPr>
          <p:nvPr>
            <p:ph type="body" idx="1"/>
          </p:nvPr>
        </p:nvSpPr>
        <p:spPr>
          <a:xfrm>
            <a:off x="831850" y="4589463"/>
            <a:ext cx="10515600" cy="1500187"/>
          </a:xfrm>
        </p:spPr>
        <p:txBody>
          <a:bodyPr/>
          <a:lstStyle>
            <a:lvl1pPr indent="0" marL="0">
              <a:buNone/>
              <a:defRPr sz="2400">
                <a:solidFill>
                  <a:schemeClr val="tx1">
                    <a:tint val="75000"/>
                  </a:schemeClr>
                </a:solidFill>
              </a:defRPr>
            </a:lvl1pPr>
            <a:lvl2pPr indent="0" marL="457200">
              <a:buNone/>
              <a:defRPr sz="2000">
                <a:solidFill>
                  <a:schemeClr val="tx1">
                    <a:tint val="75000"/>
                  </a:schemeClr>
                </a:solidFill>
              </a:defRPr>
            </a:lvl2pPr>
            <a:lvl3pPr indent="0" marL="914400">
              <a:buNone/>
              <a:defRPr sz="1800">
                <a:solidFill>
                  <a:schemeClr val="tx1">
                    <a:tint val="75000"/>
                  </a:schemeClr>
                </a:solidFill>
              </a:defRPr>
            </a:lvl3pPr>
            <a:lvl4pPr indent="0" marL="1371600">
              <a:buNone/>
              <a:defRPr sz="1600">
                <a:solidFill>
                  <a:schemeClr val="tx1">
                    <a:tint val="75000"/>
                  </a:schemeClr>
                </a:solidFill>
              </a:defRPr>
            </a:lvl4pPr>
            <a:lvl5pPr indent="0" marL="1828800">
              <a:buNone/>
              <a:defRPr sz="1600">
                <a:solidFill>
                  <a:schemeClr val="tx1">
                    <a:tint val="75000"/>
                  </a:schemeClr>
                </a:solidFill>
              </a:defRPr>
            </a:lvl5pPr>
            <a:lvl6pPr indent="0" marL="2286000">
              <a:buNone/>
              <a:defRPr sz="1600">
                <a:solidFill>
                  <a:schemeClr val="tx1">
                    <a:tint val="75000"/>
                  </a:schemeClr>
                </a:solidFill>
              </a:defRPr>
            </a:lvl6pPr>
            <a:lvl7pPr indent="0" marL="2743200">
              <a:buNone/>
              <a:defRPr sz="1600">
                <a:solidFill>
                  <a:schemeClr val="tx1">
                    <a:tint val="75000"/>
                  </a:schemeClr>
                </a:solidFill>
              </a:defRPr>
            </a:lvl7pPr>
            <a:lvl8pPr indent="0" marL="3200400">
              <a:buNone/>
              <a:defRPr sz="1600">
                <a:solidFill>
                  <a:schemeClr val="tx1">
                    <a:tint val="75000"/>
                  </a:schemeClr>
                </a:solidFill>
              </a:defRPr>
            </a:lvl8pPr>
            <a:lvl9pPr indent="0" marL="3657600">
              <a:buNone/>
              <a:defRPr sz="1600">
                <a:solidFill>
                  <a:schemeClr val="tx1">
                    <a:tint val="75000"/>
                  </a:schemeClr>
                </a:solidFill>
              </a:defRPr>
            </a:lvl9pPr>
          </a:lstStyle>
          <a:p>
            <a:pPr lvl="0"/>
            <a:r>
              <a:rPr lang="en-US"/>
              <a:t>Edit Master text styles</a:t>
            </a:r>
          </a:p>
        </p:txBody>
      </p:sp>
      <p:sp>
        <p:nvSpPr>
          <p:cNvPr id="1048745" name="Date Placeholder 3"/>
          <p:cNvSpPr>
            <a:spLocks noGrp="1"/>
          </p:cNvSpPr>
          <p:nvPr>
            <p:ph type="dt" sz="half" idx="10"/>
          </p:nvPr>
        </p:nvSpPr>
        <p:spPr/>
        <p:txBody>
          <a:bodyPr/>
          <a:p>
            <a:fld id="{20026B4F-9232-4578-97C4-40170811A802}" type="datetime1">
              <a:rPr lang="en-GB" smtClean="0"/>
            </a:fld>
            <a:endParaRPr lang="en-GB"/>
          </a:p>
        </p:txBody>
      </p:sp>
      <p:sp>
        <p:nvSpPr>
          <p:cNvPr id="1048746" name="Footer Placeholder 4"/>
          <p:cNvSpPr>
            <a:spLocks noGrp="1"/>
          </p:cNvSpPr>
          <p:nvPr>
            <p:ph type="ftr" sz="quarter" idx="11"/>
          </p:nvPr>
        </p:nvSpPr>
        <p:spPr/>
        <p:txBody>
          <a:bodyPr/>
          <a:p>
            <a:endParaRPr lang="en-GB"/>
          </a:p>
        </p:txBody>
      </p:sp>
      <p:sp>
        <p:nvSpPr>
          <p:cNvPr id="1048747" name="Slide Number Placeholder 5"/>
          <p:cNvSpPr>
            <a:spLocks noGrp="1"/>
          </p:cNvSpPr>
          <p:nvPr>
            <p:ph type="sldNum" sz="quarter" idx="12"/>
          </p:nvPr>
        </p:nvSpPr>
        <p:spPr/>
        <p:txBody>
          <a:bodyPr/>
          <a:p>
            <a:fld id="{52A4F15D-8E49-495E-8C38-B6C68B07BE1E}" type="slidenum">
              <a:rPr lang="en-GB" smtClean="0"/>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type="twoObj">
  <p:cSld name="Two Content">
    <p:spTree>
      <p:nvGrpSpPr>
        <p:cNvPr id="100" name=""/>
        <p:cNvGrpSpPr/>
        <p:nvPr/>
      </p:nvGrpSpPr>
      <p:grpSpPr>
        <a:xfrm>
          <a:off x="0" y="0"/>
          <a:ext cx="0" cy="0"/>
          <a:chOff x="0" y="0"/>
          <a:chExt cx="0" cy="0"/>
        </a:xfrm>
      </p:grpSpPr>
      <p:sp>
        <p:nvSpPr>
          <p:cNvPr id="1048711" name="Title 1"/>
          <p:cNvSpPr>
            <a:spLocks noGrp="1"/>
          </p:cNvSpPr>
          <p:nvPr>
            <p:ph type="title"/>
          </p:nvPr>
        </p:nvSpPr>
        <p:spPr/>
        <p:txBody>
          <a:bodyPr/>
          <a:p>
            <a:r>
              <a:rPr lang="en-US"/>
              <a:t>Click to edit Master title style</a:t>
            </a:r>
            <a:endParaRPr lang="en-GB"/>
          </a:p>
        </p:txBody>
      </p:sp>
      <p:sp>
        <p:nvSpPr>
          <p:cNvPr id="1048712" name="Content Placeholder 2"/>
          <p:cNvSpPr>
            <a:spLocks noGrp="1"/>
          </p:cNvSpPr>
          <p:nvPr>
            <p:ph sz="half" idx="1"/>
          </p:nvPr>
        </p:nvSpPr>
        <p:spPr>
          <a:xfrm>
            <a:off x="838200" y="1825625"/>
            <a:ext cx="5181600" cy="4351338"/>
          </a:xfrm>
        </p:spPr>
        <p:txBody>
          <a:bodyPr/>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048713" name="Content Placeholder 3"/>
          <p:cNvSpPr>
            <a:spLocks noGrp="1"/>
          </p:cNvSpPr>
          <p:nvPr>
            <p:ph sz="half" idx="2"/>
          </p:nvPr>
        </p:nvSpPr>
        <p:spPr>
          <a:xfrm>
            <a:off x="6172200" y="1825625"/>
            <a:ext cx="5181600" cy="4351338"/>
          </a:xfrm>
        </p:spPr>
        <p:txBody>
          <a:bodyPr/>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048714" name="Date Placeholder 4"/>
          <p:cNvSpPr>
            <a:spLocks noGrp="1"/>
          </p:cNvSpPr>
          <p:nvPr>
            <p:ph type="dt" sz="half" idx="10"/>
          </p:nvPr>
        </p:nvSpPr>
        <p:spPr/>
        <p:txBody>
          <a:bodyPr/>
          <a:p>
            <a:fld id="{C16636DD-19EF-4D16-9815-73AD86A86FE0}" type="datetime1">
              <a:rPr lang="en-GB" smtClean="0"/>
            </a:fld>
            <a:endParaRPr lang="en-GB"/>
          </a:p>
        </p:txBody>
      </p:sp>
      <p:sp>
        <p:nvSpPr>
          <p:cNvPr id="1048715" name="Footer Placeholder 5"/>
          <p:cNvSpPr>
            <a:spLocks noGrp="1"/>
          </p:cNvSpPr>
          <p:nvPr>
            <p:ph type="ftr" sz="quarter" idx="11"/>
          </p:nvPr>
        </p:nvSpPr>
        <p:spPr/>
        <p:txBody>
          <a:bodyPr/>
          <a:p>
            <a:endParaRPr lang="en-GB"/>
          </a:p>
        </p:txBody>
      </p:sp>
      <p:sp>
        <p:nvSpPr>
          <p:cNvPr id="1048716" name="Slide Number Placeholder 6"/>
          <p:cNvSpPr>
            <a:spLocks noGrp="1"/>
          </p:cNvSpPr>
          <p:nvPr>
            <p:ph type="sldNum" sz="quarter" idx="12"/>
          </p:nvPr>
        </p:nvSpPr>
        <p:spPr/>
        <p:txBody>
          <a:bodyPr/>
          <a:p>
            <a:fld id="{52A4F15D-8E49-495E-8C38-B6C68B07BE1E}" type="slidenum">
              <a:rPr lang="en-GB" smtClean="0"/>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type="twoTxTwoObj">
  <p:cSld name="Comparison">
    <p:spTree>
      <p:nvGrpSpPr>
        <p:cNvPr id="101" name=""/>
        <p:cNvGrpSpPr/>
        <p:nvPr/>
      </p:nvGrpSpPr>
      <p:grpSpPr>
        <a:xfrm>
          <a:off x="0" y="0"/>
          <a:ext cx="0" cy="0"/>
          <a:chOff x="0" y="0"/>
          <a:chExt cx="0" cy="0"/>
        </a:xfrm>
      </p:grpSpPr>
      <p:sp>
        <p:nvSpPr>
          <p:cNvPr id="1048717" name="Title 1"/>
          <p:cNvSpPr>
            <a:spLocks noGrp="1"/>
          </p:cNvSpPr>
          <p:nvPr>
            <p:ph type="title"/>
          </p:nvPr>
        </p:nvSpPr>
        <p:spPr>
          <a:xfrm>
            <a:off x="839788" y="365125"/>
            <a:ext cx="10515600" cy="1325563"/>
          </a:xfrm>
        </p:spPr>
        <p:txBody>
          <a:bodyPr/>
          <a:p>
            <a:r>
              <a:rPr lang="en-US"/>
              <a:t>Click to edit Master title style</a:t>
            </a:r>
            <a:endParaRPr lang="en-GB"/>
          </a:p>
        </p:txBody>
      </p:sp>
      <p:sp>
        <p:nvSpPr>
          <p:cNvPr id="1048718" name="Text Placeholder 2"/>
          <p:cNvSpPr>
            <a:spLocks noGrp="1"/>
          </p:cNvSpPr>
          <p:nvPr>
            <p:ph type="body" idx="1"/>
          </p:nvPr>
        </p:nvSpPr>
        <p:spPr>
          <a:xfrm>
            <a:off x="839788" y="1681163"/>
            <a:ext cx="5157787" cy="823912"/>
          </a:xfrm>
        </p:spPr>
        <p:txBody>
          <a:bodyPr anchor="b"/>
          <a:lstStyle>
            <a:lvl1pPr indent="0" marL="0">
              <a:buNone/>
              <a:defRPr b="1" sz="2400"/>
            </a:lvl1pPr>
            <a:lvl2pPr indent="0" marL="457200">
              <a:buNone/>
              <a:defRPr b="1" sz="2000"/>
            </a:lvl2pPr>
            <a:lvl3pPr indent="0" marL="914400">
              <a:buNone/>
              <a:defRPr b="1" sz="1800"/>
            </a:lvl3pPr>
            <a:lvl4pPr indent="0" marL="1371600">
              <a:buNone/>
              <a:defRPr b="1" sz="1600"/>
            </a:lvl4pPr>
            <a:lvl5pPr indent="0" marL="1828800">
              <a:buNone/>
              <a:defRPr b="1" sz="1600"/>
            </a:lvl5pPr>
            <a:lvl6pPr indent="0" marL="2286000">
              <a:buNone/>
              <a:defRPr b="1" sz="1600"/>
            </a:lvl6pPr>
            <a:lvl7pPr indent="0" marL="2743200">
              <a:buNone/>
              <a:defRPr b="1" sz="1600"/>
            </a:lvl7pPr>
            <a:lvl8pPr indent="0" marL="3200400">
              <a:buNone/>
              <a:defRPr b="1" sz="1600"/>
            </a:lvl8pPr>
            <a:lvl9pPr indent="0" marL="3657600">
              <a:buNone/>
              <a:defRPr b="1" sz="1600"/>
            </a:lvl9pPr>
          </a:lstStyle>
          <a:p>
            <a:pPr lvl="0"/>
            <a:r>
              <a:rPr lang="en-US"/>
              <a:t>Edit Master text styles</a:t>
            </a:r>
          </a:p>
        </p:txBody>
      </p:sp>
      <p:sp>
        <p:nvSpPr>
          <p:cNvPr id="1048719" name="Content Placeholder 3"/>
          <p:cNvSpPr>
            <a:spLocks noGrp="1"/>
          </p:cNvSpPr>
          <p:nvPr>
            <p:ph sz="half" idx="2"/>
          </p:nvPr>
        </p:nvSpPr>
        <p:spPr>
          <a:xfrm>
            <a:off x="839788" y="2505075"/>
            <a:ext cx="5157787" cy="3684588"/>
          </a:xfrm>
        </p:spPr>
        <p:txBody>
          <a:bodyPr/>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048720" name="Text Placeholder 4"/>
          <p:cNvSpPr>
            <a:spLocks noGrp="1"/>
          </p:cNvSpPr>
          <p:nvPr>
            <p:ph type="body" sz="quarter" idx="3"/>
          </p:nvPr>
        </p:nvSpPr>
        <p:spPr>
          <a:xfrm>
            <a:off x="6172200" y="1681163"/>
            <a:ext cx="5183188" cy="823912"/>
          </a:xfrm>
        </p:spPr>
        <p:txBody>
          <a:bodyPr anchor="b"/>
          <a:lstStyle>
            <a:lvl1pPr indent="0" marL="0">
              <a:buNone/>
              <a:defRPr b="1" sz="2400"/>
            </a:lvl1pPr>
            <a:lvl2pPr indent="0" marL="457200">
              <a:buNone/>
              <a:defRPr b="1" sz="2000"/>
            </a:lvl2pPr>
            <a:lvl3pPr indent="0" marL="914400">
              <a:buNone/>
              <a:defRPr b="1" sz="1800"/>
            </a:lvl3pPr>
            <a:lvl4pPr indent="0" marL="1371600">
              <a:buNone/>
              <a:defRPr b="1" sz="1600"/>
            </a:lvl4pPr>
            <a:lvl5pPr indent="0" marL="1828800">
              <a:buNone/>
              <a:defRPr b="1" sz="1600"/>
            </a:lvl5pPr>
            <a:lvl6pPr indent="0" marL="2286000">
              <a:buNone/>
              <a:defRPr b="1" sz="1600"/>
            </a:lvl6pPr>
            <a:lvl7pPr indent="0" marL="2743200">
              <a:buNone/>
              <a:defRPr b="1" sz="1600"/>
            </a:lvl7pPr>
            <a:lvl8pPr indent="0" marL="3200400">
              <a:buNone/>
              <a:defRPr b="1" sz="1600"/>
            </a:lvl8pPr>
            <a:lvl9pPr indent="0" marL="3657600">
              <a:buNone/>
              <a:defRPr b="1" sz="1600"/>
            </a:lvl9pPr>
          </a:lstStyle>
          <a:p>
            <a:pPr lvl="0"/>
            <a:r>
              <a:rPr lang="en-US"/>
              <a:t>Edit Master text styles</a:t>
            </a:r>
          </a:p>
        </p:txBody>
      </p:sp>
      <p:sp>
        <p:nvSpPr>
          <p:cNvPr id="1048721" name="Content Placeholder 5"/>
          <p:cNvSpPr>
            <a:spLocks noGrp="1"/>
          </p:cNvSpPr>
          <p:nvPr>
            <p:ph sz="quarter" idx="4"/>
          </p:nvPr>
        </p:nvSpPr>
        <p:spPr>
          <a:xfrm>
            <a:off x="6172200" y="2505075"/>
            <a:ext cx="5183188" cy="3684588"/>
          </a:xfrm>
        </p:spPr>
        <p:txBody>
          <a:bodyPr/>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048722" name="Date Placeholder 6"/>
          <p:cNvSpPr>
            <a:spLocks noGrp="1"/>
          </p:cNvSpPr>
          <p:nvPr>
            <p:ph type="dt" sz="half" idx="10"/>
          </p:nvPr>
        </p:nvSpPr>
        <p:spPr/>
        <p:txBody>
          <a:bodyPr/>
          <a:p>
            <a:fld id="{825D09B2-3CCE-4E88-8A75-0A369685615A}" type="datetime1">
              <a:rPr lang="en-GB" smtClean="0"/>
            </a:fld>
            <a:endParaRPr lang="en-GB"/>
          </a:p>
        </p:txBody>
      </p:sp>
      <p:sp>
        <p:nvSpPr>
          <p:cNvPr id="1048723" name="Footer Placeholder 7"/>
          <p:cNvSpPr>
            <a:spLocks noGrp="1"/>
          </p:cNvSpPr>
          <p:nvPr>
            <p:ph type="ftr" sz="quarter" idx="11"/>
          </p:nvPr>
        </p:nvSpPr>
        <p:spPr/>
        <p:txBody>
          <a:bodyPr/>
          <a:p>
            <a:endParaRPr lang="en-GB"/>
          </a:p>
        </p:txBody>
      </p:sp>
      <p:sp>
        <p:nvSpPr>
          <p:cNvPr id="1048724" name="Slide Number Placeholder 8"/>
          <p:cNvSpPr>
            <a:spLocks noGrp="1"/>
          </p:cNvSpPr>
          <p:nvPr>
            <p:ph type="sldNum" sz="quarter" idx="12"/>
          </p:nvPr>
        </p:nvSpPr>
        <p:spPr/>
        <p:txBody>
          <a:bodyPr/>
          <a:p>
            <a:fld id="{52A4F15D-8E49-495E-8C38-B6C68B07BE1E}" type="slidenum">
              <a:rPr lang="en-GB" smtClean="0"/>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type="titleOnly">
  <p:cSld name="Title Only">
    <p:spTree>
      <p:nvGrpSpPr>
        <p:cNvPr id="102" name=""/>
        <p:cNvGrpSpPr/>
        <p:nvPr/>
      </p:nvGrpSpPr>
      <p:grpSpPr>
        <a:xfrm>
          <a:off x="0" y="0"/>
          <a:ext cx="0" cy="0"/>
          <a:chOff x="0" y="0"/>
          <a:chExt cx="0" cy="0"/>
        </a:xfrm>
      </p:grpSpPr>
      <p:sp>
        <p:nvSpPr>
          <p:cNvPr id="1048725" name="Title 1"/>
          <p:cNvSpPr>
            <a:spLocks noGrp="1"/>
          </p:cNvSpPr>
          <p:nvPr>
            <p:ph type="title"/>
          </p:nvPr>
        </p:nvSpPr>
        <p:spPr/>
        <p:txBody>
          <a:bodyPr/>
          <a:p>
            <a:r>
              <a:rPr lang="en-US"/>
              <a:t>Click to edit Master title style</a:t>
            </a:r>
            <a:endParaRPr lang="en-GB"/>
          </a:p>
        </p:txBody>
      </p:sp>
      <p:sp>
        <p:nvSpPr>
          <p:cNvPr id="1048726" name="Date Placeholder 2"/>
          <p:cNvSpPr>
            <a:spLocks noGrp="1"/>
          </p:cNvSpPr>
          <p:nvPr>
            <p:ph type="dt" sz="half" idx="10"/>
          </p:nvPr>
        </p:nvSpPr>
        <p:spPr/>
        <p:txBody>
          <a:bodyPr/>
          <a:p>
            <a:fld id="{F66B63BE-1CB8-4B7F-A633-C4D28DDE01ED}" type="datetime1">
              <a:rPr lang="en-GB" smtClean="0"/>
            </a:fld>
            <a:endParaRPr lang="en-GB"/>
          </a:p>
        </p:txBody>
      </p:sp>
      <p:sp>
        <p:nvSpPr>
          <p:cNvPr id="1048727" name="Footer Placeholder 3"/>
          <p:cNvSpPr>
            <a:spLocks noGrp="1"/>
          </p:cNvSpPr>
          <p:nvPr>
            <p:ph type="ftr" sz="quarter" idx="11"/>
          </p:nvPr>
        </p:nvSpPr>
        <p:spPr/>
        <p:txBody>
          <a:bodyPr/>
          <a:p>
            <a:endParaRPr lang="en-GB"/>
          </a:p>
        </p:txBody>
      </p:sp>
      <p:sp>
        <p:nvSpPr>
          <p:cNvPr id="1048728" name="Slide Number Placeholder 4"/>
          <p:cNvSpPr>
            <a:spLocks noGrp="1"/>
          </p:cNvSpPr>
          <p:nvPr>
            <p:ph type="sldNum" sz="quarter" idx="12"/>
          </p:nvPr>
        </p:nvSpPr>
        <p:spPr/>
        <p:txBody>
          <a:bodyPr/>
          <a:p>
            <a:fld id="{52A4F15D-8E49-495E-8C38-B6C68B07BE1E}" type="slidenum">
              <a:rPr lang="en-GB" smtClean="0"/>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type="blank">
  <p:cSld name="Blank">
    <p:spTree>
      <p:nvGrpSpPr>
        <p:cNvPr id="104" name=""/>
        <p:cNvGrpSpPr/>
        <p:nvPr/>
      </p:nvGrpSpPr>
      <p:grpSpPr>
        <a:xfrm>
          <a:off x="0" y="0"/>
          <a:ext cx="0" cy="0"/>
          <a:chOff x="0" y="0"/>
          <a:chExt cx="0" cy="0"/>
        </a:xfrm>
      </p:grpSpPr>
      <p:sp>
        <p:nvSpPr>
          <p:cNvPr id="1048734" name="Date Placeholder 1"/>
          <p:cNvSpPr>
            <a:spLocks noGrp="1"/>
          </p:cNvSpPr>
          <p:nvPr>
            <p:ph type="dt" sz="half" idx="10"/>
          </p:nvPr>
        </p:nvSpPr>
        <p:spPr/>
        <p:txBody>
          <a:bodyPr/>
          <a:p>
            <a:fld id="{C1367D64-40B9-4DE9-9082-22E81018BE04}" type="datetime1">
              <a:rPr lang="en-GB" smtClean="0"/>
            </a:fld>
            <a:endParaRPr lang="en-GB"/>
          </a:p>
        </p:txBody>
      </p:sp>
      <p:sp>
        <p:nvSpPr>
          <p:cNvPr id="1048735" name="Footer Placeholder 2"/>
          <p:cNvSpPr>
            <a:spLocks noGrp="1"/>
          </p:cNvSpPr>
          <p:nvPr>
            <p:ph type="ftr" sz="quarter" idx="11"/>
          </p:nvPr>
        </p:nvSpPr>
        <p:spPr/>
        <p:txBody>
          <a:bodyPr/>
          <a:p>
            <a:endParaRPr lang="en-GB"/>
          </a:p>
        </p:txBody>
      </p:sp>
      <p:sp>
        <p:nvSpPr>
          <p:cNvPr id="1048736" name="Slide Number Placeholder 3"/>
          <p:cNvSpPr>
            <a:spLocks noGrp="1"/>
          </p:cNvSpPr>
          <p:nvPr>
            <p:ph type="sldNum" sz="quarter" idx="12"/>
          </p:nvPr>
        </p:nvSpPr>
        <p:spPr/>
        <p:txBody>
          <a:bodyPr/>
          <a:p>
            <a:fld id="{52A4F15D-8E49-495E-8C38-B6C68B07BE1E}" type="slidenum">
              <a:rPr lang="en-GB" smtClean="0"/>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type="objTx">
  <p:cSld name="Content with Caption">
    <p:spTree>
      <p:nvGrpSpPr>
        <p:cNvPr id="108" name=""/>
        <p:cNvGrpSpPr/>
        <p:nvPr/>
      </p:nvGrpSpPr>
      <p:grpSpPr>
        <a:xfrm>
          <a:off x="0" y="0"/>
          <a:ext cx="0" cy="0"/>
          <a:chOff x="0" y="0"/>
          <a:chExt cx="0" cy="0"/>
        </a:xfrm>
      </p:grpSpPr>
      <p:sp>
        <p:nvSpPr>
          <p:cNvPr id="1048753"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1048754"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048755" name="Text Placeholder 3"/>
          <p:cNvSpPr>
            <a:spLocks noGrp="1"/>
          </p:cNvSpPr>
          <p:nvPr>
            <p:ph type="body" sz="half" idx="2"/>
          </p:nvPr>
        </p:nvSpPr>
        <p:spPr>
          <a:xfrm>
            <a:off x="839788" y="2057400"/>
            <a:ext cx="3932237" cy="3811588"/>
          </a:xfrm>
        </p:spPr>
        <p:txBody>
          <a:bodyPr/>
          <a:lstStyle>
            <a:lvl1pPr indent="0" marL="0">
              <a:buNone/>
              <a:defRPr sz="1600"/>
            </a:lvl1pPr>
            <a:lvl2pPr indent="0" marL="457200">
              <a:buNone/>
              <a:defRPr sz="1400"/>
            </a:lvl2pPr>
            <a:lvl3pPr indent="0" marL="914400">
              <a:buNone/>
              <a:defRPr sz="1200"/>
            </a:lvl3pPr>
            <a:lvl4pPr indent="0" marL="1371600">
              <a:buNone/>
              <a:defRPr sz="1000"/>
            </a:lvl4pPr>
            <a:lvl5pPr indent="0" marL="1828800">
              <a:buNone/>
              <a:defRPr sz="1000"/>
            </a:lvl5pPr>
            <a:lvl6pPr indent="0" marL="2286000">
              <a:buNone/>
              <a:defRPr sz="1000"/>
            </a:lvl6pPr>
            <a:lvl7pPr indent="0" marL="2743200">
              <a:buNone/>
              <a:defRPr sz="1000"/>
            </a:lvl7pPr>
            <a:lvl8pPr indent="0" marL="3200400">
              <a:buNone/>
              <a:defRPr sz="1000"/>
            </a:lvl8pPr>
            <a:lvl9pPr indent="0" marL="3657600">
              <a:buNone/>
              <a:defRPr sz="1000"/>
            </a:lvl9pPr>
          </a:lstStyle>
          <a:p>
            <a:pPr lvl="0"/>
            <a:r>
              <a:rPr lang="en-US"/>
              <a:t>Edit Master text styles</a:t>
            </a:r>
          </a:p>
        </p:txBody>
      </p:sp>
      <p:sp>
        <p:nvSpPr>
          <p:cNvPr id="1048756" name="Date Placeholder 4"/>
          <p:cNvSpPr>
            <a:spLocks noGrp="1"/>
          </p:cNvSpPr>
          <p:nvPr>
            <p:ph type="dt" sz="half" idx="10"/>
          </p:nvPr>
        </p:nvSpPr>
        <p:spPr/>
        <p:txBody>
          <a:bodyPr/>
          <a:p>
            <a:fld id="{2AB7FE35-9F09-4500-BB70-F1F80121365B}" type="datetime1">
              <a:rPr lang="en-GB" smtClean="0"/>
            </a:fld>
            <a:endParaRPr lang="en-GB"/>
          </a:p>
        </p:txBody>
      </p:sp>
      <p:sp>
        <p:nvSpPr>
          <p:cNvPr id="1048757" name="Footer Placeholder 5"/>
          <p:cNvSpPr>
            <a:spLocks noGrp="1"/>
          </p:cNvSpPr>
          <p:nvPr>
            <p:ph type="ftr" sz="quarter" idx="11"/>
          </p:nvPr>
        </p:nvSpPr>
        <p:spPr/>
        <p:txBody>
          <a:bodyPr/>
          <a:p>
            <a:endParaRPr lang="en-GB"/>
          </a:p>
        </p:txBody>
      </p:sp>
      <p:sp>
        <p:nvSpPr>
          <p:cNvPr id="1048758" name="Slide Number Placeholder 6"/>
          <p:cNvSpPr>
            <a:spLocks noGrp="1"/>
          </p:cNvSpPr>
          <p:nvPr>
            <p:ph type="sldNum" sz="quarter" idx="12"/>
          </p:nvPr>
        </p:nvSpPr>
        <p:spPr/>
        <p:txBody>
          <a:bodyPr/>
          <a:p>
            <a:fld id="{52A4F15D-8E49-495E-8C38-B6C68B07BE1E}" type="slidenum">
              <a:rPr lang="en-GB" smtClean="0"/>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type="picTx">
  <p:cSld name="Picture with Caption">
    <p:spTree>
      <p:nvGrpSpPr>
        <p:cNvPr id="105" name=""/>
        <p:cNvGrpSpPr/>
        <p:nvPr/>
      </p:nvGrpSpPr>
      <p:grpSpPr>
        <a:xfrm>
          <a:off x="0" y="0"/>
          <a:ext cx="0" cy="0"/>
          <a:chOff x="0" y="0"/>
          <a:chExt cx="0" cy="0"/>
        </a:xfrm>
      </p:grpSpPr>
      <p:sp>
        <p:nvSpPr>
          <p:cNvPr id="1048737"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1048738" name="Picture Placeholder 2"/>
          <p:cNvSpPr>
            <a:spLocks noGrp="1"/>
          </p:cNvSpPr>
          <p:nvPr>
            <p:ph type="pic" idx="1"/>
          </p:nvPr>
        </p:nvSpPr>
        <p:spPr>
          <a:xfrm>
            <a:off x="5183188" y="987425"/>
            <a:ext cx="6172200" cy="4873625"/>
          </a:xfrm>
        </p:spPr>
        <p:txBody>
          <a:bodyPr/>
          <a:lstStyle>
            <a:lvl1pPr indent="0" marL="0">
              <a:buNone/>
              <a:defRPr sz="3200"/>
            </a:lvl1pPr>
            <a:lvl2pPr indent="0" marL="457200">
              <a:buNone/>
              <a:defRPr sz="2800"/>
            </a:lvl2pPr>
            <a:lvl3pPr indent="0" marL="914400">
              <a:buNone/>
              <a:defRPr sz="2400"/>
            </a:lvl3pPr>
            <a:lvl4pPr indent="0" marL="1371600">
              <a:buNone/>
              <a:defRPr sz="2000"/>
            </a:lvl4pPr>
            <a:lvl5pPr indent="0" marL="1828800">
              <a:buNone/>
              <a:defRPr sz="2000"/>
            </a:lvl5pPr>
            <a:lvl6pPr indent="0" marL="2286000">
              <a:buNone/>
              <a:defRPr sz="2000"/>
            </a:lvl6pPr>
            <a:lvl7pPr indent="0" marL="2743200">
              <a:buNone/>
              <a:defRPr sz="2000"/>
            </a:lvl7pPr>
            <a:lvl8pPr indent="0" marL="3200400">
              <a:buNone/>
              <a:defRPr sz="2000"/>
            </a:lvl8pPr>
            <a:lvl9pPr indent="0" marL="3657600">
              <a:buNone/>
              <a:defRPr sz="2000"/>
            </a:lvl9pPr>
          </a:lstStyle>
          <a:p>
            <a:endParaRPr lang="en-GB"/>
          </a:p>
        </p:txBody>
      </p:sp>
      <p:sp>
        <p:nvSpPr>
          <p:cNvPr id="1048739" name="Text Placeholder 3"/>
          <p:cNvSpPr>
            <a:spLocks noGrp="1"/>
          </p:cNvSpPr>
          <p:nvPr>
            <p:ph type="body" sz="half" idx="2"/>
          </p:nvPr>
        </p:nvSpPr>
        <p:spPr>
          <a:xfrm>
            <a:off x="839788" y="2057400"/>
            <a:ext cx="3932237" cy="3811588"/>
          </a:xfrm>
        </p:spPr>
        <p:txBody>
          <a:bodyPr/>
          <a:lstStyle>
            <a:lvl1pPr indent="0" marL="0">
              <a:buNone/>
              <a:defRPr sz="1600"/>
            </a:lvl1pPr>
            <a:lvl2pPr indent="0" marL="457200">
              <a:buNone/>
              <a:defRPr sz="1400"/>
            </a:lvl2pPr>
            <a:lvl3pPr indent="0" marL="914400">
              <a:buNone/>
              <a:defRPr sz="1200"/>
            </a:lvl3pPr>
            <a:lvl4pPr indent="0" marL="1371600">
              <a:buNone/>
              <a:defRPr sz="1000"/>
            </a:lvl4pPr>
            <a:lvl5pPr indent="0" marL="1828800">
              <a:buNone/>
              <a:defRPr sz="1000"/>
            </a:lvl5pPr>
            <a:lvl6pPr indent="0" marL="2286000">
              <a:buNone/>
              <a:defRPr sz="1000"/>
            </a:lvl6pPr>
            <a:lvl7pPr indent="0" marL="2743200">
              <a:buNone/>
              <a:defRPr sz="1000"/>
            </a:lvl7pPr>
            <a:lvl8pPr indent="0" marL="3200400">
              <a:buNone/>
              <a:defRPr sz="1000"/>
            </a:lvl8pPr>
            <a:lvl9pPr indent="0" marL="3657600">
              <a:buNone/>
              <a:defRPr sz="1000"/>
            </a:lvl9pPr>
          </a:lstStyle>
          <a:p>
            <a:pPr lvl="0"/>
            <a:r>
              <a:rPr lang="en-US"/>
              <a:t>Edit Master text styles</a:t>
            </a:r>
          </a:p>
        </p:txBody>
      </p:sp>
      <p:sp>
        <p:nvSpPr>
          <p:cNvPr id="1048740" name="Date Placeholder 4"/>
          <p:cNvSpPr>
            <a:spLocks noGrp="1"/>
          </p:cNvSpPr>
          <p:nvPr>
            <p:ph type="dt" sz="half" idx="10"/>
          </p:nvPr>
        </p:nvSpPr>
        <p:spPr/>
        <p:txBody>
          <a:bodyPr/>
          <a:p>
            <a:fld id="{8C26B5EF-E524-4C17-AD80-392C2C47171E}" type="datetime1">
              <a:rPr lang="en-GB" smtClean="0"/>
            </a:fld>
            <a:endParaRPr lang="en-GB"/>
          </a:p>
        </p:txBody>
      </p:sp>
      <p:sp>
        <p:nvSpPr>
          <p:cNvPr id="1048741" name="Footer Placeholder 5"/>
          <p:cNvSpPr>
            <a:spLocks noGrp="1"/>
          </p:cNvSpPr>
          <p:nvPr>
            <p:ph type="ftr" sz="quarter" idx="11"/>
          </p:nvPr>
        </p:nvSpPr>
        <p:spPr/>
        <p:txBody>
          <a:bodyPr/>
          <a:p>
            <a:endParaRPr lang="en-GB"/>
          </a:p>
        </p:txBody>
      </p:sp>
      <p:sp>
        <p:nvSpPr>
          <p:cNvPr id="1048742" name="Slide Number Placeholder 6"/>
          <p:cNvSpPr>
            <a:spLocks noGrp="1"/>
          </p:cNvSpPr>
          <p:nvPr>
            <p:ph type="sldNum" sz="quarter" idx="12"/>
          </p:nvPr>
        </p:nvSpPr>
        <p:spPr/>
        <p:txBody>
          <a:bodyPr/>
          <a:p>
            <a:fld id="{52A4F15D-8E49-495E-8C38-B6C68B07BE1E}" type="slidenum">
              <a:rPr lang="en-GB" smtClean="0"/>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43" name=""/>
        <p:cNvGrpSpPr/>
        <p:nvPr/>
      </p:nvGrpSpPr>
      <p:grpSpPr>
        <a:xfrm>
          <a:off x="0" y="0"/>
          <a:ext cx="0" cy="0"/>
          <a:chOff x="0" y="0"/>
          <a:chExt cx="0" cy="0"/>
        </a:xfrm>
      </p:grpSpPr>
      <p:sp>
        <p:nvSpPr>
          <p:cNvPr id="1048576" name="Title Placeholder 1"/>
          <p:cNvSpPr>
            <a:spLocks noGrp="1"/>
          </p:cNvSpPr>
          <p:nvPr>
            <p:ph type="title"/>
          </p:nvPr>
        </p:nvSpPr>
        <p:spPr>
          <a:xfrm>
            <a:off x="838200" y="365125"/>
            <a:ext cx="10515600" cy="1325563"/>
          </a:xfrm>
          <a:prstGeom prst="rect"/>
        </p:spPr>
        <p:txBody>
          <a:bodyPr anchor="ctr" bIns="45720" lIns="91440" rIns="91440" rtlCol="0" tIns="45720" vert="horz">
            <a:normAutofit/>
          </a:bodyPr>
          <a:p>
            <a:r>
              <a:rPr lang="en-US"/>
              <a:t>Click to edit Master title style</a:t>
            </a:r>
            <a:endParaRPr lang="en-GB"/>
          </a:p>
        </p:txBody>
      </p:sp>
      <p:sp>
        <p:nvSpPr>
          <p:cNvPr id="1048577" name="Text Placeholder 2"/>
          <p:cNvSpPr>
            <a:spLocks noGrp="1"/>
          </p:cNvSpPr>
          <p:nvPr>
            <p:ph type="body" idx="1"/>
          </p:nvPr>
        </p:nvSpPr>
        <p:spPr>
          <a:xfrm>
            <a:off x="838200" y="1825625"/>
            <a:ext cx="10515600" cy="4351338"/>
          </a:xfrm>
          <a:prstGeom prst="rect"/>
        </p:spPr>
        <p:txBody>
          <a:bodyPr bIns="45720" lIns="91440" rIns="91440" rtlCol="0" tIns="45720" vert="horz">
            <a:normAutofit/>
          </a:bodyPr>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048578" name="Date Placeholder 3"/>
          <p:cNvSpPr>
            <a:spLocks noGrp="1"/>
          </p:cNvSpPr>
          <p:nvPr>
            <p:ph type="dt" sz="half" idx="2"/>
          </p:nvPr>
        </p:nvSpPr>
        <p:spPr>
          <a:xfrm>
            <a:off x="838200" y="6356350"/>
            <a:ext cx="2743200" cy="365125"/>
          </a:xfrm>
          <a:prstGeom prst="rect"/>
        </p:spPr>
        <p:txBody>
          <a:bodyPr anchor="ctr" bIns="45720" lIns="91440" rIns="91440" rtlCol="0" tIns="45720" vert="horz"/>
          <a:lstStyle>
            <a:lvl1pPr algn="l">
              <a:defRPr sz="1200">
                <a:solidFill>
                  <a:schemeClr val="tx1">
                    <a:tint val="75000"/>
                  </a:schemeClr>
                </a:solidFill>
              </a:defRPr>
            </a:lvl1pPr>
          </a:lstStyle>
          <a:p>
            <a:fld id="{C868E1C5-A989-4164-A04E-896DA327B3DD}" type="datetime1">
              <a:rPr lang="en-GB" smtClean="0"/>
            </a:fld>
            <a:endParaRPr lang="en-GB"/>
          </a:p>
        </p:txBody>
      </p:sp>
      <p:sp>
        <p:nvSpPr>
          <p:cNvPr id="1048579" name="Footer Placeholder 4"/>
          <p:cNvSpPr>
            <a:spLocks noGrp="1"/>
          </p:cNvSpPr>
          <p:nvPr>
            <p:ph type="ftr" sz="quarter" idx="3"/>
          </p:nvPr>
        </p:nvSpPr>
        <p:spPr>
          <a:xfrm>
            <a:off x="4038600" y="6356350"/>
            <a:ext cx="4114800" cy="365125"/>
          </a:xfrm>
          <a:prstGeom prst="rect"/>
        </p:spPr>
        <p:txBody>
          <a:bodyPr anchor="ctr" bIns="45720" lIns="91440" rIns="91440" rtlCol="0" tIns="45720" vert="horz"/>
          <a:lstStyle>
            <a:lvl1pPr algn="ctr">
              <a:defRPr sz="1200">
                <a:solidFill>
                  <a:schemeClr val="tx1">
                    <a:tint val="75000"/>
                  </a:schemeClr>
                </a:solidFill>
              </a:defRPr>
            </a:lvl1pPr>
          </a:lstStyle>
          <a:p>
            <a:endParaRPr lang="en-GB"/>
          </a:p>
        </p:txBody>
      </p:sp>
      <p:sp>
        <p:nvSpPr>
          <p:cNvPr id="1048580" name="Slide Number Placeholder 5"/>
          <p:cNvSpPr>
            <a:spLocks noGrp="1"/>
          </p:cNvSpPr>
          <p:nvPr>
            <p:ph type="sldNum" sz="quarter" idx="4"/>
          </p:nvPr>
        </p:nvSpPr>
        <p:spPr>
          <a:xfrm>
            <a:off x="8610600" y="6356350"/>
            <a:ext cx="2743200" cy="365125"/>
          </a:xfrm>
          <a:prstGeom prst="rect"/>
        </p:spPr>
        <p:txBody>
          <a:bodyPr anchor="ctr" bIns="45720" lIns="91440" rIns="91440" rtlCol="0" tIns="45720" vert="horz"/>
          <a:lstStyle>
            <a:lvl1pPr algn="r">
              <a:defRPr sz="1200">
                <a:solidFill>
                  <a:schemeClr val="tx1">
                    <a:tint val="75000"/>
                  </a:schemeClr>
                </a:solidFill>
              </a:defRPr>
            </a:lvl1pPr>
          </a:lstStyle>
          <a:p>
            <a:fld id="{52A4F15D-8E49-495E-8C38-B6C68B07BE1E}" type="slidenum">
              <a:rPr lang="en-GB" smtClean="0"/>
            </a:fld>
            <a:endParaRPr lang="en-GB"/>
          </a:p>
        </p:txBody>
      </p:sp>
    </p:spTree>
  </p:cSld>
  <p:clrMap accent1="accent1" accent2="accent2" accent3="accent3" accent4="accent4" accent5="accent5" accent6="accent6" bg1="lt1" bg2="lt2" tx1="dk1" tx2="dk2"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dt="0" ftr="0" hdr="0"/>
  <p:txStyles>
    <p:titleStyle>
      <a:lvl1pPr algn="l" defTabSz="914400" eaLnBrk="1" hangingPunct="1" latinLnBrk="0" rtl="0">
        <a:lnSpc>
          <a:spcPct val="90000"/>
        </a:lnSpc>
        <a:spcBef>
          <a:spcPct val="0"/>
        </a:spcBef>
        <a:buNone/>
        <a:defRPr sz="4400" kern="1200">
          <a:solidFill>
            <a:schemeClr val="tx1"/>
          </a:solidFill>
          <a:latin typeface="+mj-lt"/>
          <a:ea typeface="+mj-ea"/>
          <a:cs typeface="+mj-cs"/>
        </a:defRPr>
      </a:lvl1pPr>
    </p:titleStyle>
    <p:bodyStyle>
      <a:lvl1pPr algn="l" defTabSz="914400" eaLnBrk="1" hangingPunct="1" indent="-228600" latinLnBrk="0" marL="228600" rtl="0">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algn="l" defTabSz="914400" eaLnBrk="1" hangingPunct="1" indent="-228600" latinLnBrk="0" marL="685800" rtl="0">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algn="l" defTabSz="914400" eaLnBrk="1" hangingPunct="1" indent="-228600" latinLnBrk="0" marL="1143000" rtl="0">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algn="l" defTabSz="914400" eaLnBrk="1" hangingPunct="1" indent="-228600" latinLnBrk="0" marL="1600200" rtl="0">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algn="l" defTabSz="914400" eaLnBrk="1" hangingPunct="1" indent="-228600" latinLnBrk="0" marL="2057400" rtl="0">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algn="l" defTabSz="914400" eaLnBrk="1" hangingPunct="1" indent="-228600" latinLnBrk="0" marL="2514600" rtl="0">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algn="l" defTabSz="914400" eaLnBrk="1" hangingPunct="1" indent="-228600" latinLnBrk="0" marL="2971800" rtl="0">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algn="l" defTabSz="914400" eaLnBrk="1" hangingPunct="1" indent="-228600" latinLnBrk="0" marL="3429000" rtl="0">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algn="l" defTabSz="914400" eaLnBrk="1" hangingPunct="1" indent="-228600" latinLnBrk="0" marL="3886200" rtl="0">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algn="l" defTabSz="914400" eaLnBrk="1" hangingPunct="1" latinLnBrk="0" marL="0" rtl="0">
        <a:defRPr sz="1800" kern="1200">
          <a:solidFill>
            <a:schemeClr val="tx1"/>
          </a:solidFill>
          <a:latin typeface="+mn-lt"/>
          <a:ea typeface="+mn-ea"/>
          <a:cs typeface="+mn-cs"/>
        </a:defRPr>
      </a:lvl1pPr>
      <a:lvl2pPr algn="l" defTabSz="914400" eaLnBrk="1" hangingPunct="1" latinLnBrk="0" marL="457200" rtl="0">
        <a:defRPr sz="1800" kern="1200">
          <a:solidFill>
            <a:schemeClr val="tx1"/>
          </a:solidFill>
          <a:latin typeface="+mn-lt"/>
          <a:ea typeface="+mn-ea"/>
          <a:cs typeface="+mn-cs"/>
        </a:defRPr>
      </a:lvl2pPr>
      <a:lvl3pPr algn="l" defTabSz="914400" eaLnBrk="1" hangingPunct="1" latinLnBrk="0" marL="914400" rtl="0">
        <a:defRPr sz="1800" kern="1200">
          <a:solidFill>
            <a:schemeClr val="tx1"/>
          </a:solidFill>
          <a:latin typeface="+mn-lt"/>
          <a:ea typeface="+mn-ea"/>
          <a:cs typeface="+mn-cs"/>
        </a:defRPr>
      </a:lvl3pPr>
      <a:lvl4pPr algn="l" defTabSz="914400" eaLnBrk="1" hangingPunct="1" latinLnBrk="0" marL="1371600" rtl="0">
        <a:defRPr sz="1800" kern="1200">
          <a:solidFill>
            <a:schemeClr val="tx1"/>
          </a:solidFill>
          <a:latin typeface="+mn-lt"/>
          <a:ea typeface="+mn-ea"/>
          <a:cs typeface="+mn-cs"/>
        </a:defRPr>
      </a:lvl4pPr>
      <a:lvl5pPr algn="l" defTabSz="914400" eaLnBrk="1" hangingPunct="1" latinLnBrk="0" marL="1828800" rtl="0">
        <a:defRPr sz="1800" kern="1200">
          <a:solidFill>
            <a:schemeClr val="tx1"/>
          </a:solidFill>
          <a:latin typeface="+mn-lt"/>
          <a:ea typeface="+mn-ea"/>
          <a:cs typeface="+mn-cs"/>
        </a:defRPr>
      </a:lvl5pPr>
      <a:lvl6pPr algn="l" defTabSz="914400" eaLnBrk="1" hangingPunct="1" latinLnBrk="0" marL="2286000" rtl="0">
        <a:defRPr sz="1800" kern="1200">
          <a:solidFill>
            <a:schemeClr val="tx1"/>
          </a:solidFill>
          <a:latin typeface="+mn-lt"/>
          <a:ea typeface="+mn-ea"/>
          <a:cs typeface="+mn-cs"/>
        </a:defRPr>
      </a:lvl6pPr>
      <a:lvl7pPr algn="l" defTabSz="914400" eaLnBrk="1" hangingPunct="1" latinLnBrk="0" marL="2743200" rtl="0">
        <a:defRPr sz="1800" kern="1200">
          <a:solidFill>
            <a:schemeClr val="tx1"/>
          </a:solidFill>
          <a:latin typeface="+mn-lt"/>
          <a:ea typeface="+mn-ea"/>
          <a:cs typeface="+mn-cs"/>
        </a:defRPr>
      </a:lvl7pPr>
      <a:lvl8pPr algn="l" defTabSz="914400" eaLnBrk="1" hangingPunct="1" latinLnBrk="0" marL="3200400" rtl="0">
        <a:defRPr sz="1800" kern="1200">
          <a:solidFill>
            <a:schemeClr val="tx1"/>
          </a:solidFill>
          <a:latin typeface="+mn-lt"/>
          <a:ea typeface="+mn-ea"/>
          <a:cs typeface="+mn-cs"/>
        </a:defRPr>
      </a:lvl8pPr>
      <a:lvl9pPr algn="l" defTabSz="914400" eaLnBrk="1" hangingPunct="1" latinLnBrk="0" marL="3657600" rtl="0">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1.png"/><Relationship Id="rId3" Type="http://schemas.openxmlformats.org/officeDocument/2006/relationships/slideLayout" Target="../slideLayouts/slideLayout1.xml"/><Relationship Id="rId4" Type="http://schemas.openxmlformats.org/officeDocument/2006/relationships/vmlDrawing" Target="../drawings/vmlDrawing1.v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61" name=""/>
        <p:cNvGrpSpPr/>
        <p:nvPr/>
      </p:nvGrpSpPr>
      <p:grpSpPr>
        <a:xfrm>
          <a:off x="0" y="0"/>
          <a:ext cx="0" cy="0"/>
          <a:chOff x="0" y="0"/>
          <a:chExt cx="0" cy="0"/>
        </a:xfrm>
      </p:grpSpPr>
      <p:sp>
        <p:nvSpPr>
          <p:cNvPr id="1048603" name="Titel 1"/>
          <p:cNvSpPr>
            <a:spLocks noGrp="1"/>
          </p:cNvSpPr>
          <p:nvPr>
            <p:ph type="ctrTitle"/>
          </p:nvPr>
        </p:nvSpPr>
        <p:spPr>
          <a:xfrm>
            <a:off x="1617785" y="1889760"/>
            <a:ext cx="9129932" cy="1502894"/>
          </a:xfrm>
        </p:spPr>
        <p:txBody>
          <a:bodyPr>
            <a:noAutofit/>
          </a:bodyPr>
          <a:p>
            <a:r>
              <a:rPr b="1" dirty="0" sz="3600" lang="en-US" smtClean="0">
                <a:solidFill>
                  <a:prstClr val="black"/>
                </a:solidFill>
                <a:latin typeface="Arial" panose="020B0604020202020204" pitchFamily="34" charset="0"/>
                <a:cs typeface="Arial" panose="020B0604020202020204" pitchFamily="34" charset="0"/>
              </a:rPr>
              <a:t>Discretionary </a:t>
            </a:r>
            <a:r>
              <a:rPr b="1" dirty="0" sz="3600" lang="en-US">
                <a:solidFill>
                  <a:prstClr val="black"/>
                </a:solidFill>
                <a:latin typeface="Arial" panose="020B0604020202020204" pitchFamily="34" charset="0"/>
                <a:cs typeface="Arial" panose="020B0604020202020204" pitchFamily="34" charset="0"/>
              </a:rPr>
              <a:t>Development Equalization Grant (DDEG)</a:t>
            </a:r>
            <a:br>
              <a:rPr b="1" dirty="0" sz="3600" lang="en-US">
                <a:solidFill>
                  <a:prstClr val="black"/>
                </a:solidFill>
                <a:latin typeface="Arial" panose="020B0604020202020204" pitchFamily="34" charset="0"/>
                <a:cs typeface="Arial" panose="020B0604020202020204" pitchFamily="34" charset="0"/>
              </a:rPr>
            </a:br>
            <a:r>
              <a:rPr b="1" dirty="0" sz="3600" lang="en-US">
                <a:solidFill>
                  <a:prstClr val="black"/>
                </a:solidFill>
                <a:latin typeface="Arial" panose="020B0604020202020204" pitchFamily="34" charset="0"/>
                <a:cs typeface="Arial" panose="020B0604020202020204" pitchFamily="34" charset="0"/>
              </a:rPr>
              <a:t>Guidelines for FY </a:t>
            </a:r>
            <a:r>
              <a:rPr b="1" dirty="0" sz="3600" lang="en-US" smtClean="0">
                <a:solidFill>
                  <a:prstClr val="black"/>
                </a:solidFill>
                <a:latin typeface="Arial" panose="020B0604020202020204" pitchFamily="34" charset="0"/>
                <a:cs typeface="Arial" panose="020B0604020202020204" pitchFamily="34" charset="0"/>
              </a:rPr>
              <a:t>2021/22</a:t>
            </a:r>
            <a:endParaRPr dirty="0" sz="3600" lang="en-GB">
              <a:latin typeface="Arial" panose="020B0604020202020204" pitchFamily="34" charset="0"/>
              <a:cs typeface="Arial" panose="020B0604020202020204" pitchFamily="34" charset="0"/>
            </a:endParaRPr>
          </a:p>
        </p:txBody>
      </p:sp>
      <p:sp>
        <p:nvSpPr>
          <p:cNvPr id="1048604" name="Undertitel 2"/>
          <p:cNvSpPr>
            <a:spLocks noGrp="1"/>
          </p:cNvSpPr>
          <p:nvPr>
            <p:ph type="subTitle" idx="1"/>
          </p:nvPr>
        </p:nvSpPr>
        <p:spPr>
          <a:xfrm>
            <a:off x="2895600" y="4246840"/>
            <a:ext cx="6400800" cy="1752600"/>
          </a:xfrm>
        </p:spPr>
        <p:txBody>
          <a:bodyPr>
            <a:normAutofit/>
          </a:bodyPr>
          <a:p>
            <a:pPr defTabSz="457200" lvl="0">
              <a:lnSpc>
                <a:spcPct val="100000"/>
              </a:lnSpc>
              <a:spcBef>
                <a:spcPct val="20000"/>
              </a:spcBef>
            </a:pPr>
            <a:r>
              <a:rPr b="1" dirty="0" sz="3200" lang="en-GB">
                <a:solidFill>
                  <a:prstClr val="black">
                    <a:tint val="75000"/>
                  </a:prstClr>
                </a:solidFill>
                <a:latin typeface="Arial" panose="020B0604020202020204" pitchFamily="34" charset="0"/>
                <a:cs typeface="Arial" panose="020B0604020202020204" pitchFamily="34" charset="0"/>
              </a:rPr>
              <a:t>Ministry of Local Government</a:t>
            </a:r>
          </a:p>
          <a:p>
            <a:pPr defTabSz="457200" lvl="0">
              <a:lnSpc>
                <a:spcPct val="100000"/>
              </a:lnSpc>
              <a:spcBef>
                <a:spcPct val="20000"/>
              </a:spcBef>
            </a:pPr>
            <a:r>
              <a:rPr b="1" dirty="0" sz="2200" lang="en-GB">
                <a:solidFill>
                  <a:prstClr val="black">
                    <a:tint val="75000"/>
                  </a:prstClr>
                </a:solidFill>
                <a:latin typeface="Arial" panose="020B0604020202020204" pitchFamily="34" charset="0"/>
                <a:cs typeface="Arial" panose="020B0604020202020204" pitchFamily="34" charset="0"/>
              </a:rPr>
              <a:t>September </a:t>
            </a:r>
            <a:r>
              <a:rPr b="1" dirty="0" sz="2200" lang="en-GB" smtClean="0">
                <a:solidFill>
                  <a:prstClr val="black">
                    <a:tint val="75000"/>
                  </a:prstClr>
                </a:solidFill>
                <a:latin typeface="Arial" panose="020B0604020202020204" pitchFamily="34" charset="0"/>
                <a:cs typeface="Arial" panose="020B0604020202020204" pitchFamily="34" charset="0"/>
              </a:rPr>
              <a:t>/October 2020 </a:t>
            </a:r>
            <a:endParaRPr b="1" dirty="0" sz="2200" lang="en-GB">
              <a:solidFill>
                <a:prstClr val="black">
                  <a:tint val="75000"/>
                </a:prstClr>
              </a:solidFill>
              <a:latin typeface="Arial" panose="020B0604020202020204" pitchFamily="34" charset="0"/>
              <a:cs typeface="Arial" panose="020B0604020202020204" pitchFamily="34" charset="0"/>
            </a:endParaRPr>
          </a:p>
          <a:p>
            <a:endParaRPr dirty="0" lang="en-GB"/>
          </a:p>
        </p:txBody>
      </p:sp>
      <p:cxnSp>
        <p:nvCxnSpPr>
          <p:cNvPr id="3145728" name="Lige forbindelse 7"/>
          <p:cNvCxnSpPr>
            <a:cxnSpLocks/>
          </p:cNvCxnSpPr>
          <p:nvPr/>
        </p:nvCxnSpPr>
        <p:spPr>
          <a:xfrm>
            <a:off x="2365646" y="3584770"/>
            <a:ext cx="7633487" cy="0"/>
          </a:xfrm>
          <a:prstGeom prst="line"/>
          <a:ln w="76200">
            <a:solidFill>
              <a:srgbClr val="FF0000"/>
            </a:solidFill>
          </a:ln>
        </p:spPr>
        <p:style>
          <a:lnRef idx="2">
            <a:schemeClr val="accent1"/>
          </a:lnRef>
          <a:fillRef idx="0">
            <a:schemeClr val="accent1"/>
          </a:fillRef>
          <a:effectRef idx="1">
            <a:schemeClr val="accent1"/>
          </a:effectRef>
          <a:fontRef idx="minor">
            <a:schemeClr val="tx1"/>
          </a:fontRef>
        </p:style>
      </p:cxnSp>
      <p:cxnSp>
        <p:nvCxnSpPr>
          <p:cNvPr id="3145729" name="Lige forbindelse 8"/>
          <p:cNvCxnSpPr>
            <a:cxnSpLocks/>
          </p:cNvCxnSpPr>
          <p:nvPr/>
        </p:nvCxnSpPr>
        <p:spPr>
          <a:xfrm>
            <a:off x="2369162" y="3506240"/>
            <a:ext cx="7633487" cy="0"/>
          </a:xfrm>
          <a:prstGeom prst="line"/>
          <a:ln w="76200">
            <a:solidFill>
              <a:srgbClr val="FFFF00"/>
            </a:solidFill>
          </a:ln>
        </p:spPr>
        <p:style>
          <a:lnRef idx="2">
            <a:schemeClr val="accent1"/>
          </a:lnRef>
          <a:fillRef idx="0">
            <a:schemeClr val="accent1"/>
          </a:fillRef>
          <a:effectRef idx="1">
            <a:schemeClr val="accent1"/>
          </a:effectRef>
          <a:fontRef idx="minor">
            <a:schemeClr val="tx1"/>
          </a:fontRef>
        </p:style>
      </p:cxnSp>
      <p:cxnSp>
        <p:nvCxnSpPr>
          <p:cNvPr id="3145730" name="Lige forbindelse 9"/>
          <p:cNvCxnSpPr>
            <a:cxnSpLocks/>
          </p:cNvCxnSpPr>
          <p:nvPr/>
        </p:nvCxnSpPr>
        <p:spPr>
          <a:xfrm>
            <a:off x="2365088" y="3427710"/>
            <a:ext cx="7633487" cy="0"/>
          </a:xfrm>
          <a:prstGeom prst="line"/>
          <a:ln w="76200">
            <a:solidFill>
              <a:schemeClr val="tx1"/>
            </a:solidFill>
          </a:ln>
        </p:spPr>
        <p:style>
          <a:lnRef idx="2">
            <a:schemeClr val="accent1"/>
          </a:lnRef>
          <a:fillRef idx="0">
            <a:schemeClr val="accent1"/>
          </a:fillRef>
          <a:effectRef idx="1">
            <a:schemeClr val="accent1"/>
          </a:effectRef>
          <a:fontRef idx="minor">
            <a:schemeClr val="tx1"/>
          </a:fontRef>
        </p:style>
      </p:cxnSp>
      <p:graphicFrame>
        <p:nvGraphicFramePr>
          <p:cNvPr id="4194304" name="Object 10"/>
          <p:cNvGraphicFramePr>
            <a:graphicFrameLocks noChangeAspect="1"/>
          </p:cNvGraphicFramePr>
          <p:nvPr/>
        </p:nvGraphicFramePr>
        <p:xfrm>
          <a:off x="5199321" y="308343"/>
          <a:ext cx="1690577" cy="1502894"/>
        </p:xfrm>
        <a:graphic>
          <a:graphicData uri="http://schemas.openxmlformats.org/presentationml/2006/ole">
            <mc:AlternateContent xmlns:mc="http://schemas.openxmlformats.org/markup-compatibility/2006">
              <mc:Choice xmlns:v="urn:schemas-microsoft-com:vml" Requires="v">
                <p:oleObj name="Bitmap Image" r:id="rId1" spid="_x0000_s4748" imgH="3971429" imgW="3858164" progId="Paint.Picture">
                  <p:embed/>
                </p:oleObj>
              </mc:Choice>
              <mc:Fallback>
                <p:oleObj name="Bitmap Image" r:id="rId1" imgH="3971429" imgW="3858164" progId="Paint.Picture">
                  <p:embed/>
                  <p:pic>
                    <p:nvPicPr>
                      <p:cNvPr id="2097152" name="Object 6"/>
                      <p:cNvPicPr>
                        <a:picLocks noChangeAspect="1" noChangeArrowheads="1"/>
                      </p:cNvPicPr>
                      <p:nvPr/>
                    </p:nvPicPr>
                    <p:blipFill>
                      <a:blip xmlns:r="http://schemas.openxmlformats.org/officeDocument/2006/relationships" r:embed="rId2"/>
                      <a:srcRect/>
                      <a:stretch>
                        <a:fillRect/>
                      </a:stretch>
                    </p:blipFill>
                    <p:spPr bwMode="auto">
                      <a:xfrm>
                        <a:off x="5199321" y="308343"/>
                        <a:ext cx="1690577" cy="1502894"/>
                      </a:xfrm>
                      <a:prstGeom prst="rect"/>
                      <a:noFill/>
                    </p:spPr>
                  </p:pic>
                </p:oleObj>
              </mc:Fallback>
            </mc:AlternateContent>
          </a:graphicData>
        </a:graphic>
      </p:graphicFrame>
      <p:sp>
        <p:nvSpPr>
          <p:cNvPr id="1048605" name="Slide Number Placeholder 3"/>
          <p:cNvSpPr>
            <a:spLocks noGrp="1"/>
          </p:cNvSpPr>
          <p:nvPr>
            <p:ph type="sldNum" sz="quarter" idx="12"/>
          </p:nvPr>
        </p:nvSpPr>
        <p:spPr/>
        <p:txBody>
          <a:bodyPr/>
          <a:p>
            <a:fld id="{52A4F15D-8E49-495E-8C38-B6C68B07BE1E}" type="slidenum">
              <a:rPr lang="en-GB" smtClean="0"/>
              <a:t>1</a:t>
            </a:fld>
            <a:endParaRPr lang="en-GB"/>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70" name=""/>
        <p:cNvGrpSpPr/>
        <p:nvPr/>
      </p:nvGrpSpPr>
      <p:grpSpPr>
        <a:xfrm>
          <a:off x="0" y="0"/>
          <a:ext cx="0" cy="0"/>
          <a:chOff x="0" y="0"/>
          <a:chExt cx="0" cy="0"/>
        </a:xfrm>
      </p:grpSpPr>
      <p:sp>
        <p:nvSpPr>
          <p:cNvPr id="1048627" name="Title 1"/>
          <p:cNvSpPr>
            <a:spLocks noGrp="1"/>
          </p:cNvSpPr>
          <p:nvPr>
            <p:ph type="title"/>
          </p:nvPr>
        </p:nvSpPr>
        <p:spPr>
          <a:xfrm>
            <a:off x="838200" y="204716"/>
            <a:ext cx="10515600" cy="1228299"/>
          </a:xfrm>
        </p:spPr>
        <p:txBody>
          <a:bodyPr>
            <a:normAutofit fontScale="90000"/>
          </a:bodyPr>
          <a:p>
            <a:pPr algn="ctr"/>
            <a:r>
              <a:rPr b="1" dirty="0" sz="3100" lang="en-US"/>
              <a:t/>
            </a:r>
            <a:br>
              <a:rPr b="1" dirty="0" sz="3100" lang="en-US"/>
            </a:br>
            <a:r>
              <a:rPr b="1" dirty="0" sz="4000" lang="en-US">
                <a:latin typeface="Arial" panose="020B0604020202020204" pitchFamily="34" charset="0"/>
                <a:cs typeface="Arial" panose="020B0604020202020204" pitchFamily="34" charset="0"/>
              </a:rPr>
              <a:t>Step 3 (b): </a:t>
            </a:r>
            <a:r>
              <a:rPr b="1" dirty="0" sz="4000" lang="en-GB">
                <a:latin typeface="Arial" panose="020B0604020202020204" pitchFamily="34" charset="0"/>
                <a:cs typeface="Arial" panose="020B0604020202020204" pitchFamily="34" charset="0"/>
              </a:rPr>
              <a:t>Allocation of DDEG across LLGs within a window</a:t>
            </a:r>
            <a:r>
              <a:rPr b="1" dirty="0" lang="en-US">
                <a:latin typeface="Arial" panose="020B0604020202020204" pitchFamily="34" charset="0"/>
                <a:cs typeface="Arial" panose="020B0604020202020204" pitchFamily="34" charset="0"/>
              </a:rPr>
              <a:t/>
            </a:r>
            <a:br>
              <a:rPr b="1" dirty="0" lang="en-US">
                <a:latin typeface="Arial" panose="020B0604020202020204" pitchFamily="34" charset="0"/>
                <a:cs typeface="Arial" panose="020B0604020202020204" pitchFamily="34" charset="0"/>
              </a:rPr>
            </a:br>
            <a:endParaRPr dirty="0" lang="en-US">
              <a:latin typeface="Arial" panose="020B0604020202020204" pitchFamily="34" charset="0"/>
              <a:cs typeface="Arial" panose="020B0604020202020204" pitchFamily="34" charset="0"/>
            </a:endParaRPr>
          </a:p>
        </p:txBody>
      </p:sp>
      <p:graphicFrame>
        <p:nvGraphicFramePr>
          <p:cNvPr id="4194309" name="Content Placeholder 3"/>
          <p:cNvGraphicFramePr>
            <a:graphicFrameLocks noGrp="1"/>
          </p:cNvGraphicFramePr>
          <p:nvPr>
            <p:ph idx="1"/>
          </p:nvPr>
        </p:nvGraphicFramePr>
        <p:xfrm>
          <a:off x="633046" y="1547445"/>
          <a:ext cx="10720754" cy="4679185"/>
        </p:xfrm>
        <a:graphic>
          <a:graphicData uri="http://schemas.openxmlformats.org/drawingml/2006/table">
            <a:tbl>
              <a:tblPr firstRow="1" firstCol="1" bandRow="1">
                <a:tableStyleId>{5C22544A-7EE6-4342-B048-85BDC9FD1C3A}</a:tableStyleId>
              </a:tblPr>
              <a:tblGrid>
                <a:gridCol w="3573585"/>
                <a:gridCol w="2054512"/>
                <a:gridCol w="5092657"/>
              </a:tblGrid>
              <a:tr h="1056472">
                <a:tc>
                  <a:txBody>
                    <a:bodyPr/>
                    <a:p>
                      <a:pPr algn="just" marL="0" marR="0">
                        <a:lnSpc>
                          <a:spcPct val="120000"/>
                        </a:lnSpc>
                        <a:spcBef>
                          <a:spcPts val="0"/>
                        </a:spcBef>
                        <a:spcAft>
                          <a:spcPts val="0"/>
                        </a:spcAft>
                      </a:pPr>
                      <a:r>
                        <a:rPr dirty="0" sz="2000" lang="en-GB">
                          <a:effectLst/>
                          <a:latin typeface="Arial" panose="020B0604020202020204" pitchFamily="34" charset="0"/>
                          <a:cs typeface="Arial" panose="020B0604020202020204" pitchFamily="34" charset="0"/>
                        </a:rPr>
                        <a:t>Variable name</a:t>
                      </a:r>
                      <a:endParaRPr dirty="0" sz="2000" lang="en-US">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p>
                      <a:pPr algn="just" marL="0" marR="0">
                        <a:lnSpc>
                          <a:spcPct val="120000"/>
                        </a:lnSpc>
                        <a:spcBef>
                          <a:spcPts val="0"/>
                        </a:spcBef>
                        <a:spcAft>
                          <a:spcPts val="0"/>
                        </a:spcAft>
                      </a:pPr>
                      <a:r>
                        <a:rPr dirty="0" sz="2000" lang="en-GB">
                          <a:effectLst/>
                          <a:latin typeface="Arial" panose="020B0604020202020204" pitchFamily="34" charset="0"/>
                          <a:cs typeface="Arial" panose="020B0604020202020204" pitchFamily="34" charset="0"/>
                        </a:rPr>
                        <a:t>Weights in percentage</a:t>
                      </a:r>
                      <a:endParaRPr dirty="0" sz="2000" lang="en-US">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p>
                      <a:pPr algn="just" marL="0" marR="0">
                        <a:lnSpc>
                          <a:spcPct val="120000"/>
                        </a:lnSpc>
                        <a:spcBef>
                          <a:spcPts val="0"/>
                        </a:spcBef>
                        <a:spcAft>
                          <a:spcPts val="0"/>
                        </a:spcAft>
                      </a:pPr>
                      <a:r>
                        <a:rPr sz="2000" lang="en-GB">
                          <a:effectLst/>
                          <a:latin typeface="Arial" panose="020B0604020202020204" pitchFamily="34" charset="0"/>
                          <a:cs typeface="Arial" panose="020B0604020202020204" pitchFamily="34" charset="0"/>
                        </a:rPr>
                        <a:t>Justification</a:t>
                      </a:r>
                      <a:endParaRPr sz="2000" lang="en-US">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r>
              <a:tr h="835520">
                <a:tc>
                  <a:txBody>
                    <a:bodyPr/>
                    <a:p>
                      <a:pPr algn="just" marL="0" marR="0">
                        <a:lnSpc>
                          <a:spcPct val="120000"/>
                        </a:lnSpc>
                        <a:spcBef>
                          <a:spcPts val="0"/>
                        </a:spcBef>
                        <a:spcAft>
                          <a:spcPts val="0"/>
                        </a:spcAft>
                      </a:pPr>
                      <a:r>
                        <a:rPr dirty="0" sz="2000" lang="en-GB">
                          <a:effectLst/>
                          <a:latin typeface="Arial" panose="020B0604020202020204" pitchFamily="34" charset="0"/>
                          <a:cs typeface="Arial" panose="020B0604020202020204" pitchFamily="34" charset="0"/>
                        </a:rPr>
                        <a:t> </a:t>
                      </a:r>
                      <a:endParaRPr dirty="0" sz="2000" lang="en-US">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p>
                      <a:pPr algn="just" marL="0" marR="0">
                        <a:lnSpc>
                          <a:spcPct val="120000"/>
                        </a:lnSpc>
                        <a:spcBef>
                          <a:spcPts val="0"/>
                        </a:spcBef>
                        <a:spcAft>
                          <a:spcPts val="0"/>
                        </a:spcAft>
                      </a:pPr>
                      <a:r>
                        <a:rPr dirty="0" sz="2000" kern="1200" lang="en-GB">
                          <a:effectLst/>
                          <a:latin typeface="Arial" panose="020B0604020202020204" pitchFamily="34" charset="0"/>
                          <a:cs typeface="Arial" panose="020B0604020202020204" pitchFamily="34" charset="0"/>
                        </a:rPr>
                        <a:t>LLGs </a:t>
                      </a:r>
                      <a:endParaRPr dirty="0" sz="2000" lang="en-US">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p>
                      <a:pPr algn="just" marL="0" marR="0">
                        <a:lnSpc>
                          <a:spcPct val="120000"/>
                        </a:lnSpc>
                        <a:spcBef>
                          <a:spcPts val="0"/>
                        </a:spcBef>
                        <a:spcAft>
                          <a:spcPts val="0"/>
                        </a:spcAft>
                      </a:pPr>
                      <a:r>
                        <a:rPr dirty="0" sz="2000" kern="1200" lang="en-GB">
                          <a:effectLst/>
                          <a:latin typeface="Arial" panose="020B0604020202020204" pitchFamily="34" charset="0"/>
                          <a:cs typeface="Arial" panose="020B0604020202020204" pitchFamily="34" charset="0"/>
                        </a:rPr>
                        <a:t> </a:t>
                      </a:r>
                      <a:endParaRPr dirty="0" sz="2000" lang="en-US">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r>
              <a:tr h="1730721">
                <a:tc>
                  <a:txBody>
                    <a:bodyPr/>
                    <a:p>
                      <a:pPr algn="just" marL="0" marR="0">
                        <a:lnSpc>
                          <a:spcPct val="120000"/>
                        </a:lnSpc>
                        <a:spcBef>
                          <a:spcPts val="0"/>
                        </a:spcBef>
                        <a:spcAft>
                          <a:spcPts val="0"/>
                        </a:spcAft>
                      </a:pPr>
                      <a:r>
                        <a:rPr dirty="0" sz="2000" lang="en-GB">
                          <a:effectLst/>
                          <a:latin typeface="Arial" panose="020B0604020202020204" pitchFamily="34" charset="0"/>
                          <a:cs typeface="Arial" panose="020B0604020202020204" pitchFamily="34" charset="0"/>
                        </a:rPr>
                        <a:t>Constant (fixed allocation for LLGs)</a:t>
                      </a:r>
                      <a:endParaRPr dirty="0" sz="2000" lang="en-US">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p>
                      <a:pPr algn="just" marL="0" marR="0">
                        <a:lnSpc>
                          <a:spcPct val="120000"/>
                        </a:lnSpc>
                        <a:spcBef>
                          <a:spcPts val="0"/>
                        </a:spcBef>
                        <a:spcAft>
                          <a:spcPts val="0"/>
                        </a:spcAft>
                      </a:pPr>
                      <a:r>
                        <a:rPr dirty="0" sz="2000" lang="en-GB">
                          <a:effectLst/>
                          <a:latin typeface="Arial" panose="020B0604020202020204" pitchFamily="34" charset="0"/>
                          <a:cs typeface="Arial" panose="020B0604020202020204" pitchFamily="34" charset="0"/>
                        </a:rPr>
                        <a:t>25</a:t>
                      </a:r>
                      <a:endParaRPr dirty="0" sz="2000" lang="en-US">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p>
                      <a:pPr algn="just" marL="0" marR="0">
                        <a:lnSpc>
                          <a:spcPct val="120000"/>
                        </a:lnSpc>
                        <a:spcBef>
                          <a:spcPts val="0"/>
                        </a:spcBef>
                        <a:spcAft>
                          <a:spcPts val="0"/>
                        </a:spcAft>
                      </a:pPr>
                      <a:r>
                        <a:rPr dirty="0" sz="2000" kern="1200" lang="en-GB">
                          <a:effectLst/>
                          <a:latin typeface="Arial" panose="020B0604020202020204" pitchFamily="34" charset="0"/>
                          <a:cs typeface="Arial" panose="020B0604020202020204" pitchFamily="34" charset="0"/>
                        </a:rPr>
                        <a:t>Ensure that Higher and Lower LGs have minimum allocations for construction and completion of meaningful infrastructure</a:t>
                      </a:r>
                      <a:endParaRPr dirty="0" sz="2000" lang="en-US">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r>
              <a:tr h="1056472">
                <a:tc>
                  <a:txBody>
                    <a:bodyPr/>
                    <a:p>
                      <a:pPr algn="just" marL="0" marR="0">
                        <a:lnSpc>
                          <a:spcPct val="120000"/>
                        </a:lnSpc>
                        <a:spcBef>
                          <a:spcPts val="0"/>
                        </a:spcBef>
                        <a:spcAft>
                          <a:spcPts val="0"/>
                        </a:spcAft>
                      </a:pPr>
                      <a:r>
                        <a:rPr dirty="0" sz="2000" lang="en-GB">
                          <a:effectLst/>
                          <a:latin typeface="Arial" panose="020B0604020202020204" pitchFamily="34" charset="0"/>
                          <a:cs typeface="Arial" panose="020B0604020202020204" pitchFamily="34" charset="0"/>
                        </a:rPr>
                        <a:t>Rural Population / Urban Population</a:t>
                      </a:r>
                      <a:endParaRPr dirty="0" sz="2000" lang="en-US">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p>
                      <a:pPr algn="just" marL="0" marR="0">
                        <a:lnSpc>
                          <a:spcPct val="120000"/>
                        </a:lnSpc>
                        <a:spcBef>
                          <a:spcPts val="0"/>
                        </a:spcBef>
                        <a:spcAft>
                          <a:spcPts val="0"/>
                        </a:spcAft>
                      </a:pPr>
                      <a:r>
                        <a:rPr dirty="0" sz="2000" lang="en-GB">
                          <a:effectLst/>
                          <a:latin typeface="Arial" panose="020B0604020202020204" pitchFamily="34" charset="0"/>
                          <a:cs typeface="Arial" panose="020B0604020202020204" pitchFamily="34" charset="0"/>
                        </a:rPr>
                        <a:t>75</a:t>
                      </a:r>
                      <a:endParaRPr dirty="0" sz="2000" lang="en-US">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p>
                      <a:pPr algn="just" marL="0" marR="0">
                        <a:lnSpc>
                          <a:spcPct val="120000"/>
                        </a:lnSpc>
                        <a:spcBef>
                          <a:spcPts val="0"/>
                        </a:spcBef>
                        <a:spcAft>
                          <a:spcPts val="0"/>
                        </a:spcAft>
                      </a:pPr>
                      <a:r>
                        <a:rPr dirty="0" sz="2000" lang="en-GB">
                          <a:effectLst/>
                          <a:latin typeface="Arial" panose="020B0604020202020204" pitchFamily="34" charset="0"/>
                          <a:cs typeface="Arial" panose="020B0604020202020204" pitchFamily="34" charset="0"/>
                        </a:rPr>
                        <a:t>Provide for demand/scale of delivering services</a:t>
                      </a:r>
                      <a:endParaRPr dirty="0" sz="2000" lang="en-US">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r>
            </a:tbl>
          </a:graphicData>
        </a:graphic>
      </p:graphicFrame>
      <p:sp>
        <p:nvSpPr>
          <p:cNvPr id="1048628" name="Slide Number Placeholder 2"/>
          <p:cNvSpPr>
            <a:spLocks noGrp="1"/>
          </p:cNvSpPr>
          <p:nvPr>
            <p:ph type="sldNum" sz="quarter" idx="12"/>
          </p:nvPr>
        </p:nvSpPr>
        <p:spPr/>
        <p:txBody>
          <a:bodyPr/>
          <a:p>
            <a:fld id="{52A4F15D-8E49-495E-8C38-B6C68B07BE1E}" type="slidenum">
              <a:rPr lang="en-GB" smtClean="0"/>
              <a:t>10</a:t>
            </a:fld>
            <a:endParaRPr lang="en-GB"/>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71" name=""/>
        <p:cNvGrpSpPr/>
        <p:nvPr/>
      </p:nvGrpSpPr>
      <p:grpSpPr>
        <a:xfrm>
          <a:off x="0" y="0"/>
          <a:ext cx="0" cy="0"/>
          <a:chOff x="0" y="0"/>
          <a:chExt cx="0" cy="0"/>
        </a:xfrm>
      </p:grpSpPr>
      <p:sp>
        <p:nvSpPr>
          <p:cNvPr id="1048629" name="Title 1"/>
          <p:cNvSpPr>
            <a:spLocks noGrp="1"/>
          </p:cNvSpPr>
          <p:nvPr>
            <p:ph type="title"/>
          </p:nvPr>
        </p:nvSpPr>
        <p:spPr>
          <a:xfrm>
            <a:off x="838200" y="365126"/>
            <a:ext cx="10515600" cy="858764"/>
          </a:xfrm>
        </p:spPr>
        <p:txBody>
          <a:bodyPr>
            <a:normAutofit fontScale="90000"/>
          </a:bodyPr>
          <a:p>
            <a:pPr algn="ctr"/>
            <a:r>
              <a:rPr b="1" dirty="0" sz="3600" lang="en-US" smtClean="0">
                <a:latin typeface="Arial" panose="020B0604020202020204" pitchFamily="34" charset="0"/>
                <a:cs typeface="Arial" panose="020B0604020202020204" pitchFamily="34" charset="0"/>
              </a:rPr>
              <a:t>Guidelines for Use of DDEG in Districts, Cities and Municipalities</a:t>
            </a:r>
            <a:endParaRPr b="1" dirty="0" sz="3600" lang="en-US">
              <a:latin typeface="Arial" panose="020B0604020202020204" pitchFamily="34" charset="0"/>
              <a:cs typeface="Arial" panose="020B0604020202020204" pitchFamily="34" charset="0"/>
            </a:endParaRPr>
          </a:p>
        </p:txBody>
      </p:sp>
      <p:sp>
        <p:nvSpPr>
          <p:cNvPr id="1048630" name="Content Placeholder 2"/>
          <p:cNvSpPr>
            <a:spLocks noGrp="1"/>
          </p:cNvSpPr>
          <p:nvPr>
            <p:ph idx="1"/>
          </p:nvPr>
        </p:nvSpPr>
        <p:spPr>
          <a:xfrm>
            <a:off x="838200" y="1223890"/>
            <a:ext cx="10837986" cy="5387925"/>
          </a:xfrm>
        </p:spPr>
        <p:txBody>
          <a:bodyPr>
            <a:normAutofit/>
          </a:bodyPr>
          <a:p>
            <a:pPr indent="0" marL="0">
              <a:lnSpc>
                <a:spcPct val="100000"/>
              </a:lnSpc>
              <a:buNone/>
            </a:pPr>
            <a:r>
              <a:rPr dirty="0" sz="2200" lang="en-US" smtClean="0">
                <a:latin typeface="Arial" panose="020B0604020202020204" pitchFamily="34" charset="0"/>
                <a:cs typeface="Arial" panose="020B0604020202020204" pitchFamily="34" charset="0"/>
              </a:rPr>
              <a:t>District, City  </a:t>
            </a:r>
            <a:r>
              <a:rPr dirty="0" sz="2200" lang="en-US">
                <a:latin typeface="Arial" panose="020B0604020202020204" pitchFamily="34" charset="0"/>
                <a:cs typeface="Arial" panose="020B0604020202020204" pitchFamily="34" charset="0"/>
              </a:rPr>
              <a:t>and Municipal LGs can use the DDEG </a:t>
            </a:r>
            <a:r>
              <a:rPr dirty="0" sz="2200" lang="en-US" smtClean="0">
                <a:latin typeface="Arial" panose="020B0604020202020204" pitchFamily="34" charset="0"/>
                <a:cs typeface="Arial" panose="020B0604020202020204" pitchFamily="34" charset="0"/>
              </a:rPr>
              <a:t>for:</a:t>
            </a:r>
          </a:p>
          <a:p>
            <a:pPr>
              <a:lnSpc>
                <a:spcPct val="100000"/>
              </a:lnSpc>
              <a:buFont typeface="Wingdings" panose="05000000000000000000" pitchFamily="2" charset="2"/>
              <a:buChar char="q"/>
            </a:pPr>
            <a:r>
              <a:rPr dirty="0" sz="2200" lang="en-US" smtClean="0">
                <a:latin typeface="Arial" panose="020B0604020202020204" pitchFamily="34" charset="0"/>
                <a:cs typeface="Arial" panose="020B0604020202020204" pitchFamily="34" charset="0"/>
              </a:rPr>
              <a:t>Infrastructure  Development within </a:t>
            </a:r>
            <a:r>
              <a:rPr dirty="0" sz="2200" lang="en-US">
                <a:latin typeface="Arial" panose="020B0604020202020204" pitchFamily="34" charset="0"/>
                <a:cs typeface="Arial" panose="020B0604020202020204" pitchFamily="34" charset="0"/>
              </a:rPr>
              <a:t>the mandate of LGs according to LGs own local priorities and </a:t>
            </a:r>
            <a:r>
              <a:rPr dirty="0" sz="2200" lang="en-US" smtClean="0">
                <a:latin typeface="Arial" panose="020B0604020202020204" pitchFamily="34" charset="0"/>
                <a:cs typeface="Arial" panose="020B0604020202020204" pitchFamily="34" charset="0"/>
              </a:rPr>
              <a:t>needs.</a:t>
            </a:r>
            <a:endParaRPr dirty="0" sz="2200" lang="en-US">
              <a:latin typeface="Arial" panose="020B0604020202020204" pitchFamily="34" charset="0"/>
              <a:cs typeface="Arial" panose="020B0604020202020204" pitchFamily="34" charset="0"/>
            </a:endParaRPr>
          </a:p>
          <a:p>
            <a:pPr>
              <a:lnSpc>
                <a:spcPct val="100000"/>
              </a:lnSpc>
              <a:buFont typeface="Wingdings" panose="05000000000000000000" pitchFamily="2" charset="2"/>
              <a:buChar char="q"/>
            </a:pPr>
            <a:r>
              <a:rPr dirty="0" sz="2200" lang="en-US" smtClean="0">
                <a:latin typeface="Arial" panose="020B0604020202020204" pitchFamily="34" charset="0"/>
                <a:cs typeface="Arial" panose="020B0604020202020204" pitchFamily="34" charset="0"/>
              </a:rPr>
              <a:t>Investment </a:t>
            </a:r>
            <a:r>
              <a:rPr dirty="0" sz="2200" lang="en-US">
                <a:latin typeface="Arial" panose="020B0604020202020204" pitchFamily="34" charset="0"/>
                <a:cs typeface="Arial" panose="020B0604020202020204" pitchFamily="34" charset="0"/>
              </a:rPr>
              <a:t>servicing/monitoring of </a:t>
            </a:r>
            <a:r>
              <a:rPr dirty="0" sz="2200" lang="en-US" smtClean="0">
                <a:latin typeface="Arial" panose="020B0604020202020204" pitchFamily="34" charset="0"/>
                <a:cs typeface="Arial" panose="020B0604020202020204" pitchFamily="34" charset="0"/>
              </a:rPr>
              <a:t>DDEG projects</a:t>
            </a:r>
          </a:p>
          <a:p>
            <a:pPr>
              <a:lnSpc>
                <a:spcPct val="100000"/>
              </a:lnSpc>
              <a:buFont typeface="Wingdings" panose="05000000000000000000" pitchFamily="2" charset="2"/>
              <a:buChar char="q"/>
            </a:pPr>
            <a:r>
              <a:rPr dirty="0" sz="2200" lang="en-US" smtClean="0">
                <a:latin typeface="Arial" panose="020B0604020202020204" pitchFamily="34" charset="0"/>
                <a:cs typeface="Arial" panose="020B0604020202020204" pitchFamily="34" charset="0"/>
              </a:rPr>
              <a:t>Performance </a:t>
            </a:r>
            <a:r>
              <a:rPr dirty="0" sz="2200" lang="en-US">
                <a:latin typeface="Arial" panose="020B0604020202020204" pitchFamily="34" charset="0"/>
                <a:cs typeface="Arial" panose="020B0604020202020204" pitchFamily="34" charset="0"/>
              </a:rPr>
              <a:t>Improvement support within the maximum thresholds provided below: </a:t>
            </a:r>
          </a:p>
          <a:p>
            <a:pPr lvl="1">
              <a:lnSpc>
                <a:spcPct val="100000"/>
              </a:lnSpc>
            </a:pPr>
            <a:endParaRPr dirty="0" sz="2200" lang="en-US">
              <a:latin typeface="Arial" panose="020B0604020202020204" pitchFamily="34" charset="0"/>
              <a:cs typeface="Arial" panose="020B0604020202020204" pitchFamily="34" charset="0"/>
            </a:endParaRPr>
          </a:p>
          <a:p>
            <a:pPr lvl="1">
              <a:lnSpc>
                <a:spcPct val="100000"/>
              </a:lnSpc>
            </a:pPr>
            <a:endParaRPr dirty="0" sz="2200" lang="en-US">
              <a:latin typeface="Arial" panose="020B0604020202020204" pitchFamily="34" charset="0"/>
              <a:cs typeface="Arial" panose="020B0604020202020204" pitchFamily="34" charset="0"/>
            </a:endParaRPr>
          </a:p>
          <a:p>
            <a:pPr lvl="1">
              <a:lnSpc>
                <a:spcPct val="100000"/>
              </a:lnSpc>
            </a:pPr>
            <a:endParaRPr dirty="0" sz="2200" lang="en-US">
              <a:latin typeface="Arial" panose="020B0604020202020204" pitchFamily="34" charset="0"/>
              <a:cs typeface="Arial" panose="020B0604020202020204" pitchFamily="34" charset="0"/>
            </a:endParaRPr>
          </a:p>
          <a:p>
            <a:pPr lvl="1">
              <a:lnSpc>
                <a:spcPct val="100000"/>
              </a:lnSpc>
            </a:pPr>
            <a:endParaRPr dirty="0" sz="2200" lang="en-US">
              <a:latin typeface="Arial" panose="020B0604020202020204" pitchFamily="34" charset="0"/>
              <a:cs typeface="Arial" panose="020B0604020202020204" pitchFamily="34" charset="0"/>
            </a:endParaRPr>
          </a:p>
          <a:p>
            <a:pPr lvl="1">
              <a:lnSpc>
                <a:spcPct val="100000"/>
              </a:lnSpc>
            </a:pPr>
            <a:endParaRPr dirty="0" sz="2200" lang="en-US">
              <a:latin typeface="Arial" panose="020B0604020202020204" pitchFamily="34" charset="0"/>
              <a:cs typeface="Arial" panose="020B0604020202020204" pitchFamily="34" charset="0"/>
            </a:endParaRPr>
          </a:p>
          <a:p>
            <a:pPr lvl="1">
              <a:lnSpc>
                <a:spcPct val="100000"/>
              </a:lnSpc>
            </a:pPr>
            <a:endParaRPr dirty="0" sz="2200" lang="en-US">
              <a:latin typeface="Arial" panose="020B0604020202020204" pitchFamily="34" charset="0"/>
              <a:cs typeface="Arial" panose="020B0604020202020204" pitchFamily="34" charset="0"/>
            </a:endParaRPr>
          </a:p>
          <a:p>
            <a:pPr lvl="1">
              <a:lnSpc>
                <a:spcPct val="100000"/>
              </a:lnSpc>
            </a:pPr>
            <a:endParaRPr dirty="0" sz="2000" lang="en-US"/>
          </a:p>
          <a:p>
            <a:pPr indent="0" marL="0">
              <a:buNone/>
            </a:pPr>
            <a:endParaRPr dirty="0" lang="en-US"/>
          </a:p>
        </p:txBody>
      </p:sp>
      <p:graphicFrame>
        <p:nvGraphicFramePr>
          <p:cNvPr id="4194310" name="Table 13"/>
          <p:cNvGraphicFramePr>
            <a:graphicFrameLocks noGrp="1"/>
          </p:cNvGraphicFramePr>
          <p:nvPr/>
        </p:nvGraphicFramePr>
        <p:xfrm>
          <a:off x="1200271" y="3643413"/>
          <a:ext cx="9814732" cy="2485244"/>
        </p:xfrm>
        <a:graphic>
          <a:graphicData uri="http://schemas.openxmlformats.org/drawingml/2006/table">
            <a:tbl>
              <a:tblPr firstRow="1" firstCol="1" bandRow="1">
                <a:tableStyleId>{5C22544A-7EE6-4342-B048-85BDC9FD1C3A}</a:tableStyleId>
              </a:tblPr>
              <a:tblGrid>
                <a:gridCol w="7850694"/>
                <a:gridCol w="1964038"/>
              </a:tblGrid>
              <a:tr h="621311">
                <a:tc>
                  <a:txBody>
                    <a:bodyPr/>
                    <a:p>
                      <a:pPr marL="0" marR="0">
                        <a:lnSpc>
                          <a:spcPct val="107000"/>
                        </a:lnSpc>
                        <a:spcBef>
                          <a:spcPts val="0"/>
                        </a:spcBef>
                        <a:spcAft>
                          <a:spcPts val="0"/>
                        </a:spcAft>
                      </a:pPr>
                      <a:r>
                        <a:rPr dirty="0" sz="1800" lang="en-GB">
                          <a:effectLst/>
                        </a:rPr>
                        <a:t>Main Expenditure Items</a:t>
                      </a:r>
                      <a:endParaRPr dirty="0" sz="1800" lang="en-US">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p>
                      <a:pPr marL="0" marR="0">
                        <a:lnSpc>
                          <a:spcPct val="107000"/>
                        </a:lnSpc>
                        <a:spcBef>
                          <a:spcPts val="0"/>
                        </a:spcBef>
                        <a:spcAft>
                          <a:spcPts val="0"/>
                        </a:spcAft>
                      </a:pPr>
                      <a:r>
                        <a:rPr sz="1800" lang="en-GB">
                          <a:effectLst/>
                        </a:rPr>
                        <a:t>Threshold</a:t>
                      </a:r>
                      <a:endParaRPr sz="1800" lang="en-US">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621311">
                <a:tc>
                  <a:txBody>
                    <a:bodyPr/>
                    <a:p>
                      <a:pPr marL="0" marR="0">
                        <a:lnSpc>
                          <a:spcPct val="107000"/>
                        </a:lnSpc>
                        <a:spcBef>
                          <a:spcPts val="0"/>
                        </a:spcBef>
                        <a:spcAft>
                          <a:spcPts val="0"/>
                        </a:spcAft>
                      </a:pPr>
                      <a:r>
                        <a:rPr dirty="0" sz="1800" lang="en-GB">
                          <a:effectLst/>
                        </a:rPr>
                        <a:t>Infrastructure Projects</a:t>
                      </a:r>
                      <a:endParaRPr dirty="0" sz="1800" lang="en-US">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p>
                      <a:pPr marL="0" marR="0">
                        <a:lnSpc>
                          <a:spcPct val="107000"/>
                        </a:lnSpc>
                        <a:spcBef>
                          <a:spcPts val="0"/>
                        </a:spcBef>
                        <a:spcAft>
                          <a:spcPts val="0"/>
                        </a:spcAft>
                      </a:pPr>
                      <a:r>
                        <a:rPr dirty="0" sz="1800" lang="en-GB">
                          <a:effectLst/>
                        </a:rPr>
                        <a:t>Minimum 80%</a:t>
                      </a:r>
                      <a:endParaRPr dirty="0" sz="1800" lang="en-US">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621311">
                <a:tc>
                  <a:txBody>
                    <a:bodyPr/>
                    <a:p>
                      <a:pPr marL="0" marR="0">
                        <a:lnSpc>
                          <a:spcPct val="107000"/>
                        </a:lnSpc>
                        <a:spcBef>
                          <a:spcPts val="0"/>
                        </a:spcBef>
                        <a:spcAft>
                          <a:spcPts val="0"/>
                        </a:spcAft>
                      </a:pPr>
                      <a:r>
                        <a:rPr dirty="0" sz="1800" lang="en-GB">
                          <a:effectLst/>
                        </a:rPr>
                        <a:t>Investment Servicing and Monitoring </a:t>
                      </a:r>
                      <a:endParaRPr dirty="0" sz="1800" lang="en-US">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p>
                      <a:pPr marL="0" marR="0">
                        <a:lnSpc>
                          <a:spcPct val="107000"/>
                        </a:lnSpc>
                        <a:spcBef>
                          <a:spcPts val="0"/>
                        </a:spcBef>
                        <a:spcAft>
                          <a:spcPts val="0"/>
                        </a:spcAft>
                      </a:pPr>
                      <a:r>
                        <a:rPr dirty="0" sz="1800" lang="en-GB">
                          <a:effectLst/>
                        </a:rPr>
                        <a:t>Maximum 10%</a:t>
                      </a:r>
                      <a:endParaRPr dirty="0" sz="1800" lang="en-US">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621311">
                <a:tc>
                  <a:txBody>
                    <a:bodyPr/>
                    <a:p>
                      <a:pPr marL="0" marR="0">
                        <a:lnSpc>
                          <a:spcPct val="107000"/>
                        </a:lnSpc>
                        <a:spcBef>
                          <a:spcPts val="0"/>
                        </a:spcBef>
                        <a:spcAft>
                          <a:spcPts val="0"/>
                        </a:spcAft>
                      </a:pPr>
                      <a:r>
                        <a:rPr dirty="0" sz="1800" lang="en-GB">
                          <a:effectLst/>
                        </a:rPr>
                        <a:t>Performance Improvement</a:t>
                      </a:r>
                      <a:endParaRPr dirty="0" sz="1800" lang="en-US">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p>
                      <a:pPr marL="0" marR="0">
                        <a:lnSpc>
                          <a:spcPct val="107000"/>
                        </a:lnSpc>
                        <a:spcBef>
                          <a:spcPts val="0"/>
                        </a:spcBef>
                        <a:spcAft>
                          <a:spcPts val="0"/>
                        </a:spcAft>
                      </a:pPr>
                      <a:r>
                        <a:rPr dirty="0" sz="1800" lang="en-GB">
                          <a:effectLst/>
                        </a:rPr>
                        <a:t>Maximum 10%</a:t>
                      </a:r>
                      <a:endParaRPr dirty="0" sz="1800" lang="en-US">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bl>
          </a:graphicData>
        </a:graphic>
      </p:graphicFrame>
      <p:sp>
        <p:nvSpPr>
          <p:cNvPr id="1048631" name="Slide Number Placeholder 3"/>
          <p:cNvSpPr>
            <a:spLocks noGrp="1"/>
          </p:cNvSpPr>
          <p:nvPr>
            <p:ph type="sldNum" sz="quarter" idx="12"/>
          </p:nvPr>
        </p:nvSpPr>
        <p:spPr/>
        <p:txBody>
          <a:bodyPr/>
          <a:p>
            <a:fld id="{52A4F15D-8E49-495E-8C38-B6C68B07BE1E}" type="slidenum">
              <a:rPr lang="en-GB" smtClean="0"/>
              <a:t>11</a:t>
            </a:fld>
            <a:endParaRPr lang="en-GB"/>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72" name=""/>
        <p:cNvGrpSpPr/>
        <p:nvPr/>
      </p:nvGrpSpPr>
      <p:grpSpPr>
        <a:xfrm>
          <a:off x="0" y="0"/>
          <a:ext cx="0" cy="0"/>
          <a:chOff x="0" y="0"/>
          <a:chExt cx="0" cy="0"/>
        </a:xfrm>
      </p:grpSpPr>
      <p:sp>
        <p:nvSpPr>
          <p:cNvPr id="1048632" name="Title 1"/>
          <p:cNvSpPr>
            <a:spLocks noGrp="1"/>
          </p:cNvSpPr>
          <p:nvPr>
            <p:ph type="title"/>
          </p:nvPr>
        </p:nvSpPr>
        <p:spPr/>
        <p:txBody>
          <a:bodyPr/>
          <a:p>
            <a:r>
              <a:rPr b="1" dirty="0" lang="en-US">
                <a:latin typeface="Arial" panose="020B0604020202020204" pitchFamily="34" charset="0"/>
                <a:cs typeface="Arial" panose="020B0604020202020204" pitchFamily="34" charset="0"/>
              </a:rPr>
              <a:t>Guidelines for Use of DDEG in </a:t>
            </a:r>
            <a:r>
              <a:rPr b="1" dirty="0" lang="en-US" smtClean="0">
                <a:latin typeface="Arial" panose="020B0604020202020204" pitchFamily="34" charset="0"/>
                <a:cs typeface="Arial" panose="020B0604020202020204" pitchFamily="34" charset="0"/>
              </a:rPr>
              <a:t>Districts, Cities </a:t>
            </a:r>
            <a:r>
              <a:rPr b="1" dirty="0" lang="en-US">
                <a:latin typeface="Arial" panose="020B0604020202020204" pitchFamily="34" charset="0"/>
                <a:cs typeface="Arial" panose="020B0604020202020204" pitchFamily="34" charset="0"/>
              </a:rPr>
              <a:t>and </a:t>
            </a:r>
            <a:r>
              <a:rPr b="1" dirty="0" lang="en-US" smtClean="0">
                <a:latin typeface="Arial" panose="020B0604020202020204" pitchFamily="34" charset="0"/>
                <a:cs typeface="Arial" panose="020B0604020202020204" pitchFamily="34" charset="0"/>
              </a:rPr>
              <a:t>Municipalities…..</a:t>
            </a:r>
            <a:endParaRPr dirty="0" lang="en-US"/>
          </a:p>
        </p:txBody>
      </p:sp>
      <p:sp>
        <p:nvSpPr>
          <p:cNvPr id="1048633" name="Content Placeholder 2"/>
          <p:cNvSpPr>
            <a:spLocks noGrp="1"/>
          </p:cNvSpPr>
          <p:nvPr>
            <p:ph idx="1"/>
          </p:nvPr>
        </p:nvSpPr>
        <p:spPr/>
        <p:txBody>
          <a:bodyPr/>
          <a:p>
            <a:pPr lvl="1">
              <a:lnSpc>
                <a:spcPct val="100000"/>
              </a:lnSpc>
              <a:buFont typeface="Wingdings" panose="05000000000000000000" pitchFamily="2" charset="2"/>
              <a:buChar char="q"/>
            </a:pPr>
            <a:r>
              <a:rPr dirty="0" sz="3200" lang="en-US">
                <a:latin typeface="Arial" panose="020B0604020202020204" pitchFamily="34" charset="0"/>
                <a:cs typeface="Arial" panose="020B0604020202020204" pitchFamily="34" charset="0"/>
              </a:rPr>
              <a:t>Eligible and ineligible </a:t>
            </a:r>
            <a:r>
              <a:rPr dirty="0" sz="3200" lang="en-US" smtClean="0">
                <a:latin typeface="Arial" panose="020B0604020202020204" pitchFamily="34" charset="0"/>
                <a:cs typeface="Arial" panose="020B0604020202020204" pitchFamily="34" charset="0"/>
              </a:rPr>
              <a:t>items have </a:t>
            </a:r>
            <a:r>
              <a:rPr dirty="0" sz="3200" lang="en-US">
                <a:latin typeface="Arial" panose="020B0604020202020204" pitchFamily="34" charset="0"/>
                <a:cs typeface="Arial" panose="020B0604020202020204" pitchFamily="34" charset="0"/>
              </a:rPr>
              <a:t>been specified in the guidelines</a:t>
            </a:r>
          </a:p>
          <a:p>
            <a:pPr lvl="1">
              <a:lnSpc>
                <a:spcPct val="100000"/>
              </a:lnSpc>
              <a:buFont typeface="Wingdings" panose="05000000000000000000" pitchFamily="2" charset="2"/>
              <a:buChar char="q"/>
            </a:pPr>
            <a:r>
              <a:rPr dirty="0" sz="3200" lang="en-US">
                <a:latin typeface="Arial" panose="020B0604020202020204" pitchFamily="34" charset="0"/>
                <a:cs typeface="Arial" panose="020B0604020202020204" pitchFamily="34" charset="0"/>
              </a:rPr>
              <a:t>The process and timelines for development of the </a:t>
            </a:r>
            <a:r>
              <a:rPr b="1" dirty="0" sz="3200" lang="en-US">
                <a:latin typeface="Arial" panose="020B0604020202020204" pitchFamily="34" charset="0"/>
                <a:cs typeface="Arial" panose="020B0604020202020204" pitchFamily="34" charset="0"/>
              </a:rPr>
              <a:t>Annual Work plan and budget</a:t>
            </a:r>
            <a:r>
              <a:rPr dirty="0" sz="3200" lang="en-US">
                <a:latin typeface="Arial" panose="020B0604020202020204" pitchFamily="34" charset="0"/>
                <a:cs typeface="Arial" panose="020B0604020202020204" pitchFamily="34" charset="0"/>
              </a:rPr>
              <a:t>, </a:t>
            </a:r>
            <a:r>
              <a:rPr b="1" dirty="0" sz="3200" lang="en-US">
                <a:latin typeface="Arial" panose="020B0604020202020204" pitchFamily="34" charset="0"/>
                <a:cs typeface="Arial" panose="020B0604020202020204" pitchFamily="34" charset="0"/>
              </a:rPr>
              <a:t>procurement</a:t>
            </a:r>
            <a:r>
              <a:rPr dirty="0" sz="3200" lang="en-US">
                <a:latin typeface="Arial" panose="020B0604020202020204" pitchFamily="34" charset="0"/>
                <a:cs typeface="Arial" panose="020B0604020202020204" pitchFamily="34" charset="0"/>
              </a:rPr>
              <a:t>, </a:t>
            </a:r>
            <a:r>
              <a:rPr b="1" dirty="0" sz="3200" lang="en-US">
                <a:latin typeface="Arial" panose="020B0604020202020204" pitchFamily="34" charset="0"/>
                <a:cs typeface="Arial" panose="020B0604020202020204" pitchFamily="34" charset="0"/>
              </a:rPr>
              <a:t>contract management</a:t>
            </a:r>
            <a:r>
              <a:rPr dirty="0" sz="3200" lang="en-US">
                <a:latin typeface="Arial" panose="020B0604020202020204" pitchFamily="34" charset="0"/>
                <a:cs typeface="Arial" panose="020B0604020202020204" pitchFamily="34" charset="0"/>
              </a:rPr>
              <a:t> and </a:t>
            </a:r>
            <a:r>
              <a:rPr b="1" dirty="0" sz="3200" lang="en-US">
                <a:latin typeface="Arial" panose="020B0604020202020204" pitchFamily="34" charset="0"/>
                <a:cs typeface="Arial" panose="020B0604020202020204" pitchFamily="34" charset="0"/>
              </a:rPr>
              <a:t>reporting</a:t>
            </a:r>
            <a:r>
              <a:rPr dirty="0" sz="3200" lang="en-US">
                <a:latin typeface="Arial" panose="020B0604020202020204" pitchFamily="34" charset="0"/>
                <a:cs typeface="Arial" panose="020B0604020202020204" pitchFamily="34" charset="0"/>
              </a:rPr>
              <a:t> for each of </a:t>
            </a:r>
            <a:r>
              <a:rPr dirty="0" sz="3200" lang="en-US" smtClean="0">
                <a:latin typeface="Arial" panose="020B0604020202020204" pitchFamily="34" charset="0"/>
                <a:cs typeface="Arial" panose="020B0604020202020204" pitchFamily="34" charset="0"/>
              </a:rPr>
              <a:t>the activities </a:t>
            </a:r>
            <a:r>
              <a:rPr dirty="0" sz="3200" lang="en-US">
                <a:latin typeface="Arial" panose="020B0604020202020204" pitchFamily="34" charset="0"/>
                <a:cs typeface="Arial" panose="020B0604020202020204" pitchFamily="34" charset="0"/>
              </a:rPr>
              <a:t>has been clearly elaborated in the guidelines</a:t>
            </a:r>
          </a:p>
          <a:p>
            <a:pPr lvl="1">
              <a:lnSpc>
                <a:spcPct val="100000"/>
              </a:lnSpc>
            </a:pPr>
            <a:endParaRPr dirty="0" sz="2200" lang="en-US">
              <a:latin typeface="Arial" panose="020B0604020202020204" pitchFamily="34" charset="0"/>
              <a:cs typeface="Arial" panose="020B0604020202020204" pitchFamily="34" charset="0"/>
            </a:endParaRPr>
          </a:p>
          <a:p>
            <a:endParaRPr dirty="0" lang="en-US"/>
          </a:p>
        </p:txBody>
      </p:sp>
      <p:sp>
        <p:nvSpPr>
          <p:cNvPr id="1048634" name="Slide Number Placeholder 3"/>
          <p:cNvSpPr>
            <a:spLocks noGrp="1"/>
          </p:cNvSpPr>
          <p:nvPr>
            <p:ph type="sldNum" sz="quarter" idx="12"/>
          </p:nvPr>
        </p:nvSpPr>
        <p:spPr/>
        <p:txBody>
          <a:bodyPr/>
          <a:p>
            <a:fld id="{52A4F15D-8E49-495E-8C38-B6C68B07BE1E}" type="slidenum">
              <a:rPr lang="en-GB" smtClean="0"/>
              <a:t>12</a:t>
            </a:fld>
            <a:endParaRPr lang="en-GB"/>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73" name=""/>
        <p:cNvGrpSpPr/>
        <p:nvPr/>
      </p:nvGrpSpPr>
      <p:grpSpPr>
        <a:xfrm>
          <a:off x="0" y="0"/>
          <a:ext cx="0" cy="0"/>
          <a:chOff x="0" y="0"/>
          <a:chExt cx="0" cy="0"/>
        </a:xfrm>
      </p:grpSpPr>
      <p:sp>
        <p:nvSpPr>
          <p:cNvPr id="1048635" name="Title 1"/>
          <p:cNvSpPr>
            <a:spLocks noGrp="1"/>
          </p:cNvSpPr>
          <p:nvPr>
            <p:ph type="title"/>
          </p:nvPr>
        </p:nvSpPr>
        <p:spPr>
          <a:xfrm>
            <a:off x="838200" y="365125"/>
            <a:ext cx="10515600" cy="985373"/>
          </a:xfrm>
        </p:spPr>
        <p:txBody>
          <a:bodyPr>
            <a:normAutofit/>
          </a:bodyPr>
          <a:p>
            <a:pPr algn="ctr"/>
            <a:r>
              <a:rPr b="1" dirty="0" sz="3600" lang="en-US">
                <a:latin typeface="Arial" panose="020B0604020202020204" pitchFamily="34" charset="0"/>
                <a:cs typeface="Arial" panose="020B0604020202020204" pitchFamily="34" charset="0"/>
              </a:rPr>
              <a:t>Infrastructure investments</a:t>
            </a:r>
          </a:p>
        </p:txBody>
      </p:sp>
      <p:sp>
        <p:nvSpPr>
          <p:cNvPr id="1048636" name="Content Placeholder 2"/>
          <p:cNvSpPr>
            <a:spLocks noGrp="1"/>
          </p:cNvSpPr>
          <p:nvPr>
            <p:ph idx="1"/>
          </p:nvPr>
        </p:nvSpPr>
        <p:spPr>
          <a:xfrm>
            <a:off x="838200" y="1460310"/>
            <a:ext cx="10816988" cy="5032565"/>
          </a:xfrm>
        </p:spPr>
        <p:txBody>
          <a:bodyPr>
            <a:normAutofit/>
          </a:bodyPr>
          <a:p>
            <a:pPr>
              <a:buFont typeface="Wingdings" panose="05000000000000000000" pitchFamily="2" charset="2"/>
              <a:buChar char="q"/>
            </a:pPr>
            <a:r>
              <a:rPr dirty="0" lang="en-US">
                <a:latin typeface="Arial" panose="020B0604020202020204" pitchFamily="34" charset="0"/>
                <a:cs typeface="Arial" panose="020B0604020202020204" pitchFamily="34" charset="0"/>
              </a:rPr>
              <a:t>Eligible activities are specified in the guidelines in detail and by budget code</a:t>
            </a:r>
          </a:p>
          <a:p>
            <a:pPr>
              <a:buFont typeface="Wingdings" panose="05000000000000000000" pitchFamily="2" charset="2"/>
              <a:buChar char="q"/>
            </a:pPr>
            <a:r>
              <a:rPr dirty="0" lang="en-US">
                <a:latin typeface="Arial" panose="020B0604020202020204" pitchFamily="34" charset="0"/>
                <a:cs typeface="Arial" panose="020B0604020202020204" pitchFamily="34" charset="0"/>
              </a:rPr>
              <a:t>Ineligible list of activities include:</a:t>
            </a:r>
          </a:p>
          <a:p>
            <a:pPr indent="-514350" lvl="1" marL="971550">
              <a:buFont typeface="+mj-lt"/>
              <a:buAutoNum type="romanLcPeriod"/>
            </a:pPr>
            <a:r>
              <a:rPr dirty="0" lang="en-US">
                <a:latin typeface="Arial" panose="020B0604020202020204" pitchFamily="34" charset="0"/>
                <a:cs typeface="Arial" panose="020B0604020202020204" pitchFamily="34" charset="0"/>
              </a:rPr>
              <a:t>Recurrent cost activities;</a:t>
            </a:r>
          </a:p>
          <a:p>
            <a:pPr indent="-514350" lvl="1" marL="971550">
              <a:buFont typeface="+mj-lt"/>
              <a:buAutoNum type="romanLcPeriod"/>
            </a:pPr>
            <a:r>
              <a:rPr dirty="0" lang="en-US" smtClean="0">
                <a:latin typeface="Arial" panose="020B0604020202020204" pitchFamily="34" charset="0"/>
                <a:cs typeface="Arial" panose="020B0604020202020204" pitchFamily="34" charset="0"/>
              </a:rPr>
              <a:t>Purchase </a:t>
            </a:r>
            <a:r>
              <a:rPr dirty="0" lang="en-US">
                <a:latin typeface="Arial" panose="020B0604020202020204" pitchFamily="34" charset="0"/>
                <a:cs typeface="Arial" panose="020B0604020202020204" pitchFamily="34" charset="0"/>
              </a:rPr>
              <a:t>and repair of vehicles;</a:t>
            </a:r>
          </a:p>
          <a:p>
            <a:pPr indent="-514350" lvl="1" marL="971550">
              <a:buFont typeface="+mj-lt"/>
              <a:buAutoNum type="romanLcPeriod"/>
            </a:pPr>
            <a:r>
              <a:rPr dirty="0" lang="en-US">
                <a:latin typeface="Arial" panose="020B0604020202020204" pitchFamily="34" charset="0"/>
                <a:cs typeface="Arial" panose="020B0604020202020204" pitchFamily="34" charset="0"/>
              </a:rPr>
              <a:t>Projects with unsettled land issues</a:t>
            </a:r>
          </a:p>
          <a:p>
            <a:pPr indent="-514350" lvl="1" marL="971550">
              <a:buFont typeface="+mj-lt"/>
              <a:buAutoNum type="romanLcPeriod"/>
            </a:pPr>
            <a:r>
              <a:rPr dirty="0" lang="en-US">
                <a:latin typeface="Arial" panose="020B0604020202020204" pitchFamily="34" charset="0"/>
                <a:cs typeface="Arial" panose="020B0604020202020204" pitchFamily="34" charset="0"/>
              </a:rPr>
              <a:t>Purchase </a:t>
            </a:r>
            <a:r>
              <a:rPr dirty="0" lang="en-US" smtClean="0">
                <a:latin typeface="Arial" panose="020B0604020202020204" pitchFamily="34" charset="0"/>
                <a:cs typeface="Arial" panose="020B0604020202020204" pitchFamily="34" charset="0"/>
              </a:rPr>
              <a:t>of </a:t>
            </a:r>
            <a:r>
              <a:rPr dirty="0" lang="en-US">
                <a:latin typeface="Arial" panose="020B0604020202020204" pitchFamily="34" charset="0"/>
                <a:cs typeface="Arial" panose="020B0604020202020204" pitchFamily="34" charset="0"/>
              </a:rPr>
              <a:t>Land (land will be provided by the LGs as a co-funding requirement) </a:t>
            </a:r>
          </a:p>
          <a:p>
            <a:pPr indent="-514350" lvl="1" marL="971550">
              <a:buFont typeface="+mj-lt"/>
              <a:buAutoNum type="romanLcPeriod"/>
            </a:pPr>
            <a:r>
              <a:rPr dirty="0" lang="en-US">
                <a:latin typeface="Arial" panose="020B0604020202020204" pitchFamily="34" charset="0"/>
                <a:cs typeface="Arial" panose="020B0604020202020204" pitchFamily="34" charset="0"/>
              </a:rPr>
              <a:t>Private goods and private business with exclusive options for utilization</a:t>
            </a:r>
          </a:p>
          <a:p>
            <a:pPr indent="-514350" lvl="1" marL="971550">
              <a:buFont typeface="+mj-lt"/>
              <a:buAutoNum type="romanLcPeriod"/>
            </a:pPr>
            <a:r>
              <a:rPr dirty="0" lang="en-US">
                <a:latin typeface="Arial" panose="020B0604020202020204" pitchFamily="34" charset="0"/>
                <a:cs typeface="Arial" panose="020B0604020202020204" pitchFamily="34" charset="0"/>
              </a:rPr>
              <a:t>All kinds of credit schemes and insurances, guarantees etc. </a:t>
            </a:r>
          </a:p>
          <a:p>
            <a:pPr indent="-514350" lvl="1" marL="971550">
              <a:buFont typeface="+mj-lt"/>
              <a:buAutoNum type="romanLcPeriod"/>
            </a:pPr>
            <a:r>
              <a:rPr dirty="0" lang="en-US">
                <a:latin typeface="Arial" panose="020B0604020202020204" pitchFamily="34" charset="0"/>
                <a:cs typeface="Arial" panose="020B0604020202020204" pitchFamily="34" charset="0"/>
              </a:rPr>
              <a:t>Projects which have a detrimental environmental/and or social impact</a:t>
            </a:r>
          </a:p>
          <a:p>
            <a:pPr indent="-514350" lvl="1" marL="971550">
              <a:buFont typeface="+mj-lt"/>
              <a:buAutoNum type="romanLcPeriod"/>
            </a:pPr>
            <a:r>
              <a:rPr dirty="0" lang="en-US">
                <a:latin typeface="Arial" panose="020B0604020202020204" pitchFamily="34" charset="0"/>
                <a:cs typeface="Arial" panose="020B0604020202020204" pitchFamily="34" charset="0"/>
              </a:rPr>
              <a:t>Projects which are not following public design standards</a:t>
            </a:r>
          </a:p>
          <a:p>
            <a:endParaRPr dirty="0" lang="en-US"/>
          </a:p>
        </p:txBody>
      </p:sp>
      <p:sp>
        <p:nvSpPr>
          <p:cNvPr id="1048637" name="Slide Number Placeholder 3"/>
          <p:cNvSpPr>
            <a:spLocks noGrp="1"/>
          </p:cNvSpPr>
          <p:nvPr>
            <p:ph type="sldNum" sz="quarter" idx="12"/>
          </p:nvPr>
        </p:nvSpPr>
        <p:spPr/>
        <p:txBody>
          <a:bodyPr/>
          <a:p>
            <a:fld id="{52A4F15D-8E49-495E-8C38-B6C68B07BE1E}" type="slidenum">
              <a:rPr lang="en-GB" smtClean="0"/>
              <a:t>13</a:t>
            </a:fld>
            <a:endParaRPr lang="en-GB"/>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74" name=""/>
        <p:cNvGrpSpPr/>
        <p:nvPr/>
      </p:nvGrpSpPr>
      <p:grpSpPr>
        <a:xfrm>
          <a:off x="0" y="0"/>
          <a:ext cx="0" cy="0"/>
          <a:chOff x="0" y="0"/>
          <a:chExt cx="0" cy="0"/>
        </a:xfrm>
      </p:grpSpPr>
      <p:sp>
        <p:nvSpPr>
          <p:cNvPr id="1048638" name="Title 1"/>
          <p:cNvSpPr>
            <a:spLocks noGrp="1"/>
          </p:cNvSpPr>
          <p:nvPr>
            <p:ph type="title"/>
          </p:nvPr>
        </p:nvSpPr>
        <p:spPr/>
        <p:txBody>
          <a:bodyPr>
            <a:normAutofit/>
          </a:bodyPr>
          <a:p>
            <a:pPr algn="ctr"/>
            <a:r>
              <a:rPr b="1" dirty="0" sz="3600" lang="en-US">
                <a:latin typeface="Arial" panose="020B0604020202020204" pitchFamily="34" charset="0"/>
                <a:cs typeface="Arial" panose="020B0604020202020204" pitchFamily="34" charset="0"/>
              </a:rPr>
              <a:t>Investment Service activities</a:t>
            </a:r>
          </a:p>
        </p:txBody>
      </p:sp>
      <p:sp>
        <p:nvSpPr>
          <p:cNvPr id="1048639" name="Content Placeholder 2"/>
          <p:cNvSpPr>
            <a:spLocks noGrp="1"/>
          </p:cNvSpPr>
          <p:nvPr>
            <p:ph idx="1"/>
          </p:nvPr>
        </p:nvSpPr>
        <p:spPr>
          <a:xfrm>
            <a:off x="838200" y="1317171"/>
            <a:ext cx="10515600" cy="5725886"/>
          </a:xfrm>
        </p:spPr>
        <p:txBody>
          <a:bodyPr>
            <a:noAutofit/>
          </a:bodyPr>
          <a:p>
            <a:pPr>
              <a:buFont typeface="Wingdings" panose="05000000000000000000" pitchFamily="2" charset="2"/>
              <a:buChar char="q"/>
            </a:pPr>
            <a:r>
              <a:rPr dirty="0" sz="2300" lang="en-US">
                <a:latin typeface="Arial" panose="020B0604020202020204" pitchFamily="34" charset="0"/>
                <a:cs typeface="Arial" panose="020B0604020202020204" pitchFamily="34" charset="0"/>
              </a:rPr>
              <a:t>These are activities that must be undertaken in order to properly plan, implement and monitor the construction of infrastructure projects. </a:t>
            </a:r>
            <a:r>
              <a:rPr dirty="0" sz="2300" lang="en-US" smtClean="0">
                <a:latin typeface="Arial" panose="020B0604020202020204" pitchFamily="34" charset="0"/>
                <a:cs typeface="Arial" panose="020B0604020202020204" pitchFamily="34" charset="0"/>
              </a:rPr>
              <a:t>These activities include the following;</a:t>
            </a:r>
          </a:p>
          <a:p>
            <a:pPr hangingPunct="0" indent="-514350" lvl="1" marL="971550">
              <a:buFont typeface="+mj-lt"/>
              <a:buAutoNum type="romanLcPeriod"/>
            </a:pPr>
            <a:r>
              <a:rPr dirty="0" sz="2300" lang="en-GB">
                <a:latin typeface="Arial" panose="020B0604020202020204" pitchFamily="34" charset="0"/>
                <a:cs typeface="Arial" panose="020B0604020202020204" pitchFamily="34" charset="0"/>
              </a:rPr>
              <a:t>Project identification and appraisal (desk and </a:t>
            </a:r>
            <a:r>
              <a:rPr dirty="0" sz="2300" lang="en-GB" smtClean="0">
                <a:latin typeface="Arial" panose="020B0604020202020204" pitchFamily="34" charset="0"/>
                <a:cs typeface="Arial" panose="020B0604020202020204" pitchFamily="34" charset="0"/>
              </a:rPr>
              <a:t>field)</a:t>
            </a:r>
            <a:r>
              <a:rPr dirty="0" sz="2300" lang="en-GB">
                <a:latin typeface="Arial" panose="020B0604020202020204" pitchFamily="34" charset="0"/>
                <a:cs typeface="Arial" panose="020B0604020202020204" pitchFamily="34" charset="0"/>
              </a:rPr>
              <a:t> </a:t>
            </a:r>
            <a:endParaRPr dirty="0" sz="2300" lang="en-US">
              <a:latin typeface="Arial" panose="020B0604020202020204" pitchFamily="34" charset="0"/>
              <a:cs typeface="Arial" panose="020B0604020202020204" pitchFamily="34" charset="0"/>
            </a:endParaRPr>
          </a:p>
          <a:p>
            <a:pPr hangingPunct="0" indent="-514350" lvl="1" marL="971550">
              <a:buFont typeface="+mj-lt"/>
              <a:buAutoNum type="romanLcPeriod"/>
            </a:pPr>
            <a:r>
              <a:rPr dirty="0" sz="2300" lang="en-GB" smtClean="0">
                <a:latin typeface="Arial" panose="020B0604020202020204" pitchFamily="34" charset="0"/>
                <a:cs typeface="Arial" panose="020B0604020202020204" pitchFamily="34" charset="0"/>
              </a:rPr>
              <a:t>Preparation </a:t>
            </a:r>
            <a:r>
              <a:rPr dirty="0" sz="2300" lang="en-GB">
                <a:latin typeface="Arial" panose="020B0604020202020204" pitchFamily="34" charset="0"/>
                <a:cs typeface="Arial" panose="020B0604020202020204" pitchFamily="34" charset="0"/>
              </a:rPr>
              <a:t>of engineering designs and cost estimation, including design work on review of additional </a:t>
            </a:r>
            <a:r>
              <a:rPr dirty="0" sz="2300" lang="en-GB" smtClean="0">
                <a:latin typeface="Arial" panose="020B0604020202020204" pitchFamily="34" charset="0"/>
                <a:cs typeface="Arial" panose="020B0604020202020204" pitchFamily="34" charset="0"/>
              </a:rPr>
              <a:t>  costs </a:t>
            </a:r>
            <a:r>
              <a:rPr dirty="0" sz="2300" lang="en-GB">
                <a:latin typeface="Arial" panose="020B0604020202020204" pitchFamily="34" charset="0"/>
                <a:cs typeface="Arial" panose="020B0604020202020204" pitchFamily="34" charset="0"/>
              </a:rPr>
              <a:t>from impact from climate change and climate proofing of </a:t>
            </a:r>
            <a:r>
              <a:rPr dirty="0" sz="2300" lang="en-GB" smtClean="0">
                <a:latin typeface="Arial" panose="020B0604020202020204" pitchFamily="34" charset="0"/>
                <a:cs typeface="Arial" panose="020B0604020202020204" pitchFamily="34" charset="0"/>
              </a:rPr>
              <a:t>infrastructure</a:t>
            </a:r>
            <a:endParaRPr dirty="0" sz="2300" lang="en-US">
              <a:latin typeface="Arial" panose="020B0604020202020204" pitchFamily="34" charset="0"/>
              <a:cs typeface="Arial" panose="020B0604020202020204" pitchFamily="34" charset="0"/>
            </a:endParaRPr>
          </a:p>
          <a:p>
            <a:pPr hangingPunct="0" indent="-514350" lvl="1" marL="971550">
              <a:buFont typeface="+mj-lt"/>
              <a:buAutoNum type="romanLcPeriod"/>
            </a:pPr>
            <a:r>
              <a:rPr dirty="0" sz="2300" lang="en-GB" smtClean="0">
                <a:latin typeface="Arial" panose="020B0604020202020204" pitchFamily="34" charset="0"/>
                <a:cs typeface="Arial" panose="020B0604020202020204" pitchFamily="34" charset="0"/>
              </a:rPr>
              <a:t>Location studies for geotechnical, environmental, review of e.g. flood levels to ensure safety of existing buildings and studies of more resilient development in areas impacted</a:t>
            </a:r>
            <a:endParaRPr dirty="0" sz="2300" lang="en-US">
              <a:latin typeface="Arial" panose="020B0604020202020204" pitchFamily="34" charset="0"/>
              <a:cs typeface="Arial" panose="020B0604020202020204" pitchFamily="34" charset="0"/>
            </a:endParaRPr>
          </a:p>
          <a:p>
            <a:pPr hangingPunct="0" indent="-514350" lvl="1" marL="971550">
              <a:buFont typeface="+mj-lt"/>
              <a:buAutoNum type="romanLcPeriod"/>
            </a:pPr>
            <a:r>
              <a:rPr dirty="0" sz="2300" lang="en-GB" smtClean="0">
                <a:latin typeface="Arial" panose="020B0604020202020204" pitchFamily="34" charset="0"/>
                <a:cs typeface="Arial" panose="020B0604020202020204" pitchFamily="34" charset="0"/>
              </a:rPr>
              <a:t>Preparation </a:t>
            </a:r>
            <a:r>
              <a:rPr dirty="0" sz="2300" lang="en-GB">
                <a:latin typeface="Arial" panose="020B0604020202020204" pitchFamily="34" charset="0"/>
                <a:cs typeface="Arial" panose="020B0604020202020204" pitchFamily="34" charset="0"/>
              </a:rPr>
              <a:t>of bidding documents including preparation of </a:t>
            </a:r>
            <a:r>
              <a:rPr dirty="0" sz="2300" lang="en-GB" err="1" smtClean="0">
                <a:latin typeface="Arial" panose="020B0604020202020204" pitchFamily="34" charset="0"/>
                <a:cs typeface="Arial" panose="020B0604020202020204" pitchFamily="34" charset="0"/>
              </a:rPr>
              <a:t>BoQs</a:t>
            </a:r>
            <a:endParaRPr dirty="0" sz="2300" lang="en-US" smtClean="0">
              <a:latin typeface="Arial" panose="020B0604020202020204" pitchFamily="34" charset="0"/>
              <a:cs typeface="Arial" panose="020B0604020202020204" pitchFamily="34" charset="0"/>
            </a:endParaRPr>
          </a:p>
          <a:p>
            <a:pPr hangingPunct="0" indent="-514350" lvl="1" marL="971550">
              <a:buFont typeface="+mj-lt"/>
              <a:buAutoNum type="romanLcPeriod"/>
            </a:pPr>
            <a:r>
              <a:rPr dirty="0" sz="2300" lang="en-GB" smtClean="0">
                <a:latin typeface="Arial" panose="020B0604020202020204" pitchFamily="34" charset="0"/>
                <a:cs typeface="Arial" panose="020B0604020202020204" pitchFamily="34" charset="0"/>
              </a:rPr>
              <a:t>Environmental and social impact assessments</a:t>
            </a:r>
          </a:p>
          <a:p>
            <a:pPr hangingPunct="0" indent="-514350" lvl="1" marL="971550">
              <a:buFont typeface="+mj-lt"/>
              <a:buAutoNum type="romanLcPeriod"/>
            </a:pPr>
            <a:r>
              <a:rPr dirty="0" sz="2300" lang="en-GB">
                <a:latin typeface="Arial" panose="020B0604020202020204" pitchFamily="34" charset="0"/>
                <a:cs typeface="Arial" panose="020B0604020202020204" pitchFamily="34" charset="0"/>
              </a:rPr>
              <a:t>Contract management and execution activities. </a:t>
            </a:r>
            <a:endParaRPr dirty="0" sz="2300" lang="en-US">
              <a:latin typeface="Arial" panose="020B0604020202020204" pitchFamily="34" charset="0"/>
              <a:cs typeface="Arial" panose="020B0604020202020204" pitchFamily="34" charset="0"/>
            </a:endParaRPr>
          </a:p>
          <a:p>
            <a:pPr hangingPunct="0" indent="-514350" lvl="1" marL="971550">
              <a:buFont typeface="+mj-lt"/>
              <a:buAutoNum type="romanLcPeriod"/>
            </a:pPr>
            <a:r>
              <a:rPr dirty="0" sz="2300" lang="en-GB">
                <a:latin typeface="Arial" panose="020B0604020202020204" pitchFamily="34" charset="0"/>
                <a:cs typeface="Arial" panose="020B0604020202020204" pitchFamily="34" charset="0"/>
              </a:rPr>
              <a:t>Routine </a:t>
            </a:r>
            <a:r>
              <a:rPr dirty="0" sz="2300" lang="en-GB" smtClean="0">
                <a:latin typeface="Arial" panose="020B0604020202020204" pitchFamily="34" charset="0"/>
                <a:cs typeface="Arial" panose="020B0604020202020204" pitchFamily="34" charset="0"/>
              </a:rPr>
              <a:t>monitoring</a:t>
            </a:r>
            <a:endParaRPr dirty="0" sz="2300" lang="en-US">
              <a:latin typeface="Arial" panose="020B0604020202020204" pitchFamily="34" charset="0"/>
              <a:cs typeface="Arial" panose="020B0604020202020204" pitchFamily="34" charset="0"/>
            </a:endParaRPr>
          </a:p>
          <a:p>
            <a:pPr>
              <a:buFont typeface="Wingdings" panose="05000000000000000000" pitchFamily="2" charset="2"/>
              <a:buChar char="q"/>
            </a:pPr>
            <a:r>
              <a:rPr dirty="0" sz="2300" lang="en-US">
                <a:latin typeface="Arial" panose="020B0604020202020204" pitchFamily="34" charset="0"/>
                <a:cs typeface="Arial" panose="020B0604020202020204" pitchFamily="34" charset="0"/>
              </a:rPr>
              <a:t>A LG can use a maximum of 10% of the DDEG to fund these activities.</a:t>
            </a:r>
            <a:r>
              <a:rPr dirty="0" sz="2000" lang="en-US">
                <a:latin typeface="Arial" panose="020B0604020202020204" pitchFamily="34" charset="0"/>
                <a:cs typeface="Arial" panose="020B0604020202020204" pitchFamily="34" charset="0"/>
              </a:rPr>
              <a:t> </a:t>
            </a:r>
          </a:p>
        </p:txBody>
      </p:sp>
      <p:sp>
        <p:nvSpPr>
          <p:cNvPr id="1048640" name="Slide Number Placeholder 3"/>
          <p:cNvSpPr>
            <a:spLocks noGrp="1"/>
          </p:cNvSpPr>
          <p:nvPr>
            <p:ph type="sldNum" sz="quarter" idx="12"/>
          </p:nvPr>
        </p:nvSpPr>
        <p:spPr/>
        <p:txBody>
          <a:bodyPr/>
          <a:p>
            <a:fld id="{52A4F15D-8E49-495E-8C38-B6C68B07BE1E}" type="slidenum">
              <a:rPr lang="en-GB" smtClean="0"/>
              <a:t>14</a:t>
            </a:fld>
            <a:endParaRPr lang="en-GB"/>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75" name=""/>
        <p:cNvGrpSpPr/>
        <p:nvPr/>
      </p:nvGrpSpPr>
      <p:grpSpPr>
        <a:xfrm>
          <a:off x="0" y="0"/>
          <a:ext cx="0" cy="0"/>
          <a:chOff x="0" y="0"/>
          <a:chExt cx="0" cy="0"/>
        </a:xfrm>
      </p:grpSpPr>
      <p:sp>
        <p:nvSpPr>
          <p:cNvPr id="1048641" name="Title 1"/>
          <p:cNvSpPr>
            <a:spLocks noGrp="1"/>
          </p:cNvSpPr>
          <p:nvPr>
            <p:ph type="title"/>
          </p:nvPr>
        </p:nvSpPr>
        <p:spPr>
          <a:xfrm>
            <a:off x="838200" y="365126"/>
            <a:ext cx="10515600" cy="971306"/>
          </a:xfrm>
        </p:spPr>
        <p:txBody>
          <a:bodyPr>
            <a:normAutofit/>
          </a:bodyPr>
          <a:p>
            <a:pPr algn="ctr"/>
            <a:r>
              <a:rPr b="1" dirty="0" sz="3600" lang="en-US">
                <a:latin typeface="Arial" panose="020B0604020202020204" pitchFamily="34" charset="0"/>
                <a:cs typeface="Arial" panose="020B0604020202020204" pitchFamily="34" charset="0"/>
              </a:rPr>
              <a:t>Performance Improvement Activities</a:t>
            </a:r>
          </a:p>
        </p:txBody>
      </p:sp>
      <p:sp>
        <p:nvSpPr>
          <p:cNvPr id="1048642" name="Content Placeholder 2"/>
          <p:cNvSpPr>
            <a:spLocks noGrp="1"/>
          </p:cNvSpPr>
          <p:nvPr>
            <p:ph idx="1"/>
          </p:nvPr>
        </p:nvSpPr>
        <p:spPr>
          <a:xfrm>
            <a:off x="838200" y="1143000"/>
            <a:ext cx="10515600" cy="5355771"/>
          </a:xfrm>
        </p:spPr>
        <p:txBody>
          <a:bodyPr>
            <a:normAutofit/>
          </a:bodyPr>
          <a:p>
            <a:pPr>
              <a:buFont typeface="Wingdings" panose="05000000000000000000" pitchFamily="2" charset="2"/>
              <a:buChar char="q"/>
            </a:pPr>
            <a:r>
              <a:rPr dirty="0" lang="en-GB">
                <a:latin typeface="Arial" panose="020B0604020202020204" pitchFamily="34" charset="0"/>
                <a:cs typeface="Arial" panose="020B0604020202020204" pitchFamily="34" charset="0"/>
              </a:rPr>
              <a:t>LGs have the responsibility to ensure that all stakeholders at the LG level have the required skills, knowledge and attitudes to perform their functions.</a:t>
            </a:r>
            <a:endParaRPr dirty="0" lang="en-US">
              <a:latin typeface="Arial" panose="020B0604020202020204" pitchFamily="34" charset="0"/>
              <a:cs typeface="Arial" panose="020B0604020202020204" pitchFamily="34" charset="0"/>
            </a:endParaRPr>
          </a:p>
          <a:p>
            <a:pPr>
              <a:buFont typeface="Wingdings" panose="05000000000000000000" pitchFamily="2" charset="2"/>
              <a:buChar char="q"/>
            </a:pPr>
            <a:r>
              <a:rPr dirty="0" lang="en-GB">
                <a:latin typeface="Arial" panose="020B0604020202020204" pitchFamily="34" charset="0"/>
                <a:cs typeface="Arial" panose="020B0604020202020204" pitchFamily="34" charset="0"/>
              </a:rPr>
              <a:t>LG performance improvement activities will be implemented by Districts </a:t>
            </a:r>
            <a:r>
              <a:rPr dirty="0" lang="en-GB" smtClean="0">
                <a:latin typeface="Arial" panose="020B0604020202020204" pitchFamily="34" charset="0"/>
                <a:cs typeface="Arial" panose="020B0604020202020204" pitchFamily="34" charset="0"/>
              </a:rPr>
              <a:t>,Cities and </a:t>
            </a:r>
            <a:r>
              <a:rPr dirty="0" lang="en-GB">
                <a:latin typeface="Arial" panose="020B0604020202020204" pitchFamily="34" charset="0"/>
                <a:cs typeface="Arial" panose="020B0604020202020204" pitchFamily="34" charset="0"/>
              </a:rPr>
              <a:t>Municipalities. </a:t>
            </a:r>
            <a:endParaRPr dirty="0" lang="en-US">
              <a:latin typeface="Arial" panose="020B0604020202020204" pitchFamily="34" charset="0"/>
              <a:cs typeface="Arial" panose="020B0604020202020204" pitchFamily="34" charset="0"/>
            </a:endParaRPr>
          </a:p>
          <a:p>
            <a:pPr>
              <a:buFont typeface="Wingdings" panose="05000000000000000000" pitchFamily="2" charset="2"/>
              <a:buChar char="q"/>
            </a:pPr>
            <a:r>
              <a:rPr dirty="0" lang="en-GB">
                <a:latin typeface="Arial" panose="020B0604020202020204" pitchFamily="34" charset="0"/>
                <a:cs typeface="Arial" panose="020B0604020202020204" pitchFamily="34" charset="0"/>
              </a:rPr>
              <a:t>The focus will be to address gaps identified from the LG PA.</a:t>
            </a:r>
            <a:endParaRPr dirty="0" lang="en-US">
              <a:latin typeface="Arial" panose="020B0604020202020204" pitchFamily="34" charset="0"/>
              <a:cs typeface="Arial" panose="020B0604020202020204" pitchFamily="34" charset="0"/>
            </a:endParaRPr>
          </a:p>
          <a:p>
            <a:pPr>
              <a:buFont typeface="Wingdings" panose="05000000000000000000" pitchFamily="2" charset="2"/>
              <a:buChar char="q"/>
            </a:pPr>
            <a:r>
              <a:rPr dirty="0" lang="en-GB" smtClean="0">
                <a:latin typeface="Arial" panose="020B0604020202020204" pitchFamily="34" charset="0"/>
                <a:cs typeface="Arial" panose="020B0604020202020204" pitchFamily="34" charset="0"/>
              </a:rPr>
              <a:t>District/City/Municipal </a:t>
            </a:r>
            <a:r>
              <a:rPr dirty="0" lang="en-GB">
                <a:latin typeface="Arial" panose="020B0604020202020204" pitchFamily="34" charset="0"/>
                <a:cs typeface="Arial" panose="020B0604020202020204" pitchFamily="34" charset="0"/>
              </a:rPr>
              <a:t>Administration (HR Unit) will coordinate all performance improvement activities</a:t>
            </a:r>
            <a:endParaRPr dirty="0" lang="en-US">
              <a:latin typeface="Arial" panose="020B0604020202020204" pitchFamily="34" charset="0"/>
              <a:cs typeface="Arial" panose="020B0604020202020204" pitchFamily="34" charset="0"/>
            </a:endParaRPr>
          </a:p>
          <a:p>
            <a:pPr>
              <a:buFont typeface="Wingdings" panose="05000000000000000000" pitchFamily="2" charset="2"/>
              <a:buChar char="q"/>
            </a:pPr>
            <a:r>
              <a:rPr dirty="0" lang="en-GB">
                <a:latin typeface="Arial" panose="020B0604020202020204" pitchFamily="34" charset="0"/>
                <a:cs typeface="Arial" panose="020B0604020202020204" pitchFamily="34" charset="0"/>
              </a:rPr>
              <a:t>The procedures and relevant formats for development, implementation and reporting of Performance Improvement activities are elaborated in detail in the guidelines</a:t>
            </a:r>
            <a:endParaRPr dirty="0" lang="en-US">
              <a:latin typeface="Arial" panose="020B0604020202020204" pitchFamily="34" charset="0"/>
              <a:cs typeface="Arial" panose="020B0604020202020204" pitchFamily="34" charset="0"/>
            </a:endParaRPr>
          </a:p>
          <a:p>
            <a:endParaRPr dirty="0" lang="en-US"/>
          </a:p>
        </p:txBody>
      </p:sp>
      <p:sp>
        <p:nvSpPr>
          <p:cNvPr id="1048643" name="Slide Number Placeholder 3"/>
          <p:cNvSpPr>
            <a:spLocks noGrp="1"/>
          </p:cNvSpPr>
          <p:nvPr>
            <p:ph type="sldNum" sz="quarter" idx="12"/>
          </p:nvPr>
        </p:nvSpPr>
        <p:spPr/>
        <p:txBody>
          <a:bodyPr/>
          <a:p>
            <a:fld id="{52A4F15D-8E49-495E-8C38-B6C68B07BE1E}" type="slidenum">
              <a:rPr lang="en-GB" smtClean="0"/>
              <a:t>15</a:t>
            </a:fld>
            <a:endParaRPr lang="en-GB"/>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76" name=""/>
        <p:cNvGrpSpPr/>
        <p:nvPr/>
      </p:nvGrpSpPr>
      <p:grpSpPr>
        <a:xfrm>
          <a:off x="0" y="0"/>
          <a:ext cx="0" cy="0"/>
          <a:chOff x="0" y="0"/>
          <a:chExt cx="0" cy="0"/>
        </a:xfrm>
      </p:grpSpPr>
      <p:sp>
        <p:nvSpPr>
          <p:cNvPr id="1048644" name="Title 1"/>
          <p:cNvSpPr>
            <a:spLocks noGrp="1"/>
          </p:cNvSpPr>
          <p:nvPr>
            <p:ph type="title"/>
          </p:nvPr>
        </p:nvSpPr>
        <p:spPr>
          <a:xfrm>
            <a:off x="838200" y="280717"/>
            <a:ext cx="10515600" cy="1182323"/>
          </a:xfrm>
        </p:spPr>
        <p:txBody>
          <a:bodyPr>
            <a:normAutofit fontScale="90000"/>
          </a:bodyPr>
          <a:p>
            <a:pPr algn="ctr"/>
            <a:r>
              <a:rPr b="1" dirty="0" sz="4000" lang="en-US"/>
              <a:t/>
            </a:r>
            <a:br>
              <a:rPr b="1" dirty="0" sz="4000" lang="en-US"/>
            </a:br>
            <a:r>
              <a:rPr b="1" dirty="0" lang="en-US" smtClean="0">
                <a:latin typeface="Arial" panose="020B0604020202020204" pitchFamily="34" charset="0"/>
                <a:cs typeface="Arial" panose="020B0604020202020204" pitchFamily="34" charset="0"/>
              </a:rPr>
              <a:t>Guidelines for use of Sub Counties</a:t>
            </a:r>
            <a:r>
              <a:rPr b="1" dirty="0" lang="en-GB" smtClean="0">
                <a:latin typeface="Arial" panose="020B0604020202020204" pitchFamily="34" charset="0"/>
                <a:cs typeface="Arial" panose="020B0604020202020204" pitchFamily="34" charset="0"/>
              </a:rPr>
              <a:t>, Divisions and </a:t>
            </a:r>
            <a:r>
              <a:rPr b="1" dirty="0" lang="en-US" smtClean="0">
                <a:latin typeface="Arial" panose="020B0604020202020204" pitchFamily="34" charset="0"/>
                <a:cs typeface="Arial" panose="020B0604020202020204" pitchFamily="34" charset="0"/>
              </a:rPr>
              <a:t>Town Councils</a:t>
            </a:r>
            <a:endParaRPr b="1" dirty="0" lang="en-US">
              <a:latin typeface="Arial" panose="020B0604020202020204" pitchFamily="34" charset="0"/>
              <a:cs typeface="Arial" panose="020B0604020202020204" pitchFamily="34" charset="0"/>
            </a:endParaRPr>
          </a:p>
        </p:txBody>
      </p:sp>
      <p:sp>
        <p:nvSpPr>
          <p:cNvPr id="1048645" name="Content Placeholder 2"/>
          <p:cNvSpPr>
            <a:spLocks noGrp="1"/>
          </p:cNvSpPr>
          <p:nvPr>
            <p:ph idx="1"/>
          </p:nvPr>
        </p:nvSpPr>
        <p:spPr/>
        <p:txBody>
          <a:bodyPr>
            <a:normAutofit fontScale="94821" lnSpcReduction="10000"/>
          </a:bodyPr>
          <a:p>
            <a:pPr>
              <a:buFont typeface="Wingdings" panose="05000000000000000000" pitchFamily="2" charset="2"/>
              <a:buChar char="q"/>
            </a:pPr>
            <a:r>
              <a:rPr dirty="0" lang="en-GB">
                <a:latin typeface="Arial" panose="020B0604020202020204" pitchFamily="34" charset="0"/>
                <a:cs typeface="Arial" panose="020B0604020202020204" pitchFamily="34" charset="0"/>
              </a:rPr>
              <a:t>Sub counties, Divisions and Town councils can use the DDEG for </a:t>
            </a:r>
            <a:r>
              <a:rPr dirty="0" lang="en-GB" smtClean="0">
                <a:latin typeface="Arial" panose="020B0604020202020204" pitchFamily="34" charset="0"/>
                <a:cs typeface="Arial" panose="020B0604020202020204" pitchFamily="34" charset="0"/>
              </a:rPr>
              <a:t>three </a:t>
            </a:r>
            <a:r>
              <a:rPr dirty="0" lang="en-GB">
                <a:latin typeface="Arial" panose="020B0604020202020204" pitchFamily="34" charset="0"/>
                <a:cs typeface="Arial" panose="020B0604020202020204" pitchFamily="34" charset="0"/>
              </a:rPr>
              <a:t>main </a:t>
            </a:r>
            <a:r>
              <a:rPr dirty="0" lang="en-GB" smtClean="0">
                <a:latin typeface="Arial" panose="020B0604020202020204" pitchFamily="34" charset="0"/>
                <a:cs typeface="Arial" panose="020B0604020202020204" pitchFamily="34" charset="0"/>
              </a:rPr>
              <a:t>types </a:t>
            </a:r>
            <a:r>
              <a:rPr dirty="0" lang="en-GB">
                <a:latin typeface="Arial" panose="020B0604020202020204" pitchFamily="34" charset="0"/>
                <a:cs typeface="Arial" panose="020B0604020202020204" pitchFamily="34" charset="0"/>
              </a:rPr>
              <a:t>of activities:</a:t>
            </a:r>
            <a:endParaRPr dirty="0" lang="en-US">
              <a:latin typeface="Arial" panose="020B0604020202020204" pitchFamily="34" charset="0"/>
              <a:cs typeface="Arial" panose="020B0604020202020204" pitchFamily="34" charset="0"/>
            </a:endParaRPr>
          </a:p>
          <a:p>
            <a:pPr>
              <a:buFont typeface="Wingdings" panose="05000000000000000000" pitchFamily="2" charset="2"/>
              <a:buChar char="q"/>
            </a:pPr>
            <a:endParaRPr dirty="0" lang="en-US">
              <a:latin typeface="Arial" panose="020B0604020202020204" pitchFamily="34" charset="0"/>
              <a:cs typeface="Arial" panose="020B0604020202020204" pitchFamily="34" charset="0"/>
            </a:endParaRPr>
          </a:p>
          <a:p>
            <a:pPr>
              <a:buFont typeface="Wingdings" panose="05000000000000000000" pitchFamily="2" charset="2"/>
              <a:buChar char="q"/>
            </a:pPr>
            <a:endParaRPr dirty="0" lang="en-US">
              <a:latin typeface="Arial" panose="020B0604020202020204" pitchFamily="34" charset="0"/>
              <a:cs typeface="Arial" panose="020B0604020202020204" pitchFamily="34" charset="0"/>
            </a:endParaRPr>
          </a:p>
          <a:p>
            <a:pPr>
              <a:buFont typeface="Wingdings" panose="05000000000000000000" pitchFamily="2" charset="2"/>
              <a:buChar char="q"/>
            </a:pPr>
            <a:endParaRPr dirty="0" lang="en-US">
              <a:latin typeface="Arial" panose="020B0604020202020204" pitchFamily="34" charset="0"/>
              <a:cs typeface="Arial" panose="020B0604020202020204" pitchFamily="34" charset="0"/>
            </a:endParaRPr>
          </a:p>
          <a:p>
            <a:pPr>
              <a:buFont typeface="Wingdings" panose="05000000000000000000" pitchFamily="2" charset="2"/>
              <a:buChar char="q"/>
            </a:pPr>
            <a:endParaRPr dirty="0" lang="en-US">
              <a:latin typeface="Arial" panose="020B0604020202020204" pitchFamily="34" charset="0"/>
              <a:cs typeface="Arial" panose="020B0604020202020204" pitchFamily="34" charset="0"/>
            </a:endParaRPr>
          </a:p>
          <a:p>
            <a:pPr>
              <a:buFont typeface="Wingdings" panose="05000000000000000000" pitchFamily="2" charset="2"/>
              <a:buChar char="q"/>
            </a:pPr>
            <a:endParaRPr dirty="0" lang="en-US">
              <a:latin typeface="Arial" panose="020B0604020202020204" pitchFamily="34" charset="0"/>
              <a:cs typeface="Arial" panose="020B0604020202020204" pitchFamily="34" charset="0"/>
            </a:endParaRPr>
          </a:p>
          <a:p>
            <a:pPr>
              <a:buFont typeface="Wingdings" panose="05000000000000000000" pitchFamily="2" charset="2"/>
              <a:buChar char="q"/>
            </a:pPr>
            <a:r>
              <a:rPr dirty="0" lang="en-GB">
                <a:latin typeface="Arial" panose="020B0604020202020204" pitchFamily="34" charset="0"/>
                <a:cs typeface="Arial" panose="020B0604020202020204" pitchFamily="34" charset="0"/>
              </a:rPr>
              <a:t>The DDEG is fully discretionary for the Sub counties, Divisions and Town councils with the exception that maximum ten percent can be spent on investment servicing. </a:t>
            </a:r>
            <a:endParaRPr dirty="0" lang="en-US">
              <a:latin typeface="Arial" panose="020B0604020202020204" pitchFamily="34" charset="0"/>
              <a:cs typeface="Arial" panose="020B0604020202020204" pitchFamily="34" charset="0"/>
            </a:endParaRPr>
          </a:p>
          <a:p>
            <a:endParaRPr dirty="0" lang="en-US"/>
          </a:p>
        </p:txBody>
      </p:sp>
      <p:sp>
        <p:nvSpPr>
          <p:cNvPr id="1048646" name="Slide Number Placeholder 3"/>
          <p:cNvSpPr>
            <a:spLocks noGrp="1"/>
          </p:cNvSpPr>
          <p:nvPr>
            <p:ph type="sldNum" sz="quarter" idx="12"/>
          </p:nvPr>
        </p:nvSpPr>
        <p:spPr/>
        <p:txBody>
          <a:bodyPr/>
          <a:p>
            <a:fld id="{52A4F15D-8E49-495E-8C38-B6C68B07BE1E}" type="slidenum">
              <a:rPr lang="en-GB" smtClean="0"/>
              <a:t>16</a:t>
            </a:fld>
            <a:endParaRPr lang="en-GB"/>
          </a:p>
        </p:txBody>
      </p:sp>
      <p:graphicFrame>
        <p:nvGraphicFramePr>
          <p:cNvPr id="4194311" name="Table 4"/>
          <p:cNvGraphicFramePr>
            <a:graphicFrameLocks noGrp="1"/>
          </p:cNvGraphicFramePr>
          <p:nvPr/>
        </p:nvGraphicFramePr>
        <p:xfrm>
          <a:off x="1099457" y="2601686"/>
          <a:ext cx="10145486" cy="2241469"/>
        </p:xfrm>
        <a:graphic>
          <a:graphicData uri="http://schemas.openxmlformats.org/drawingml/2006/table">
            <a:tbl>
              <a:tblPr firstRow="1" firstCol="1" bandRow="1">
                <a:tableStyleId>{5C22544A-7EE6-4342-B048-85BDC9FD1C3A}</a:tableStyleId>
              </a:tblPr>
              <a:tblGrid>
                <a:gridCol w="7119257"/>
                <a:gridCol w="3026229"/>
              </a:tblGrid>
              <a:tr h="652836">
                <a:tc>
                  <a:txBody>
                    <a:bodyPr/>
                    <a:p>
                      <a:pPr marL="0" marR="0">
                        <a:lnSpc>
                          <a:spcPct val="107000"/>
                        </a:lnSpc>
                        <a:spcBef>
                          <a:spcPts val="0"/>
                        </a:spcBef>
                        <a:spcAft>
                          <a:spcPts val="800"/>
                        </a:spcAft>
                      </a:pPr>
                      <a:r>
                        <a:rPr dirty="0" sz="1800" lang="en-GB">
                          <a:effectLst/>
                          <a:latin typeface="Arial" panose="020B0604020202020204" pitchFamily="34" charset="0"/>
                          <a:cs typeface="Arial" panose="020B0604020202020204" pitchFamily="34" charset="0"/>
                        </a:rPr>
                        <a:t>Expenditure Item</a:t>
                      </a:r>
                      <a:endParaRPr dirty="0" sz="1800" lang="en-US">
                        <a:effectLst/>
                        <a:latin typeface="Arial" panose="020B0604020202020204" pitchFamily="34" charset="0"/>
                        <a:ea typeface="Calibri" panose="020F0502020204030204" pitchFamily="34" charset="0"/>
                        <a:cs typeface="Arial" panose="020B0604020202020204" pitchFamily="34" charset="0"/>
                      </a:endParaRPr>
                    </a:p>
                  </a:txBody>
                  <a:tcPr marL="68580" marR="68580" marT="9525" marB="0"/>
                </a:tc>
                <a:tc>
                  <a:txBody>
                    <a:bodyPr/>
                    <a:p>
                      <a:pPr marL="0" marR="0">
                        <a:lnSpc>
                          <a:spcPct val="107000"/>
                        </a:lnSpc>
                        <a:spcBef>
                          <a:spcPts val="0"/>
                        </a:spcBef>
                        <a:spcAft>
                          <a:spcPts val="800"/>
                        </a:spcAft>
                      </a:pPr>
                      <a:r>
                        <a:rPr sz="1800" lang="en-GB">
                          <a:effectLst/>
                          <a:latin typeface="Arial" panose="020B0604020202020204" pitchFamily="34" charset="0"/>
                          <a:cs typeface="Arial" panose="020B0604020202020204" pitchFamily="34" charset="0"/>
                        </a:rPr>
                        <a:t>Threshold</a:t>
                      </a:r>
                      <a:endParaRPr sz="1800" lang="en-US">
                        <a:effectLst/>
                        <a:latin typeface="Arial" panose="020B0604020202020204" pitchFamily="34" charset="0"/>
                        <a:ea typeface="Calibri" panose="020F0502020204030204" pitchFamily="34" charset="0"/>
                        <a:cs typeface="Arial" panose="020B0604020202020204" pitchFamily="34" charset="0"/>
                      </a:endParaRPr>
                    </a:p>
                  </a:txBody>
                  <a:tcPr marL="0" marR="0" marT="0" marB="0"/>
                </a:tc>
              </a:tr>
              <a:tr h="675221">
                <a:tc>
                  <a:txBody>
                    <a:bodyPr/>
                    <a:p>
                      <a:pPr indent="-342900" lvl="0" marL="342900" marR="0">
                        <a:lnSpc>
                          <a:spcPct val="107000"/>
                        </a:lnSpc>
                        <a:spcBef>
                          <a:spcPts val="0"/>
                        </a:spcBef>
                        <a:spcAft>
                          <a:spcPts val="800"/>
                        </a:spcAft>
                        <a:buFont typeface="+mj-lt"/>
                        <a:buAutoNum type="arabicPeriod"/>
                        <a:tabLst>
                          <a:tab algn="l" pos="457200"/>
                        </a:tabLst>
                      </a:pPr>
                      <a:r>
                        <a:rPr dirty="0" sz="1800" lang="en-GB">
                          <a:effectLst/>
                          <a:latin typeface="Arial" panose="020B0604020202020204" pitchFamily="34" charset="0"/>
                          <a:cs typeface="Arial" panose="020B0604020202020204" pitchFamily="34" charset="0"/>
                        </a:rPr>
                        <a:t>Infrastructure projects, including economic and social infrastructures as well as environmental protection projects</a:t>
                      </a:r>
                      <a:endParaRPr dirty="0" sz="1800" lang="en-US">
                        <a:effectLst/>
                        <a:latin typeface="Arial" panose="020B0604020202020204" pitchFamily="34" charset="0"/>
                        <a:ea typeface="Calibri" panose="020F0502020204030204" pitchFamily="34" charset="0"/>
                        <a:cs typeface="Arial" panose="020B0604020202020204" pitchFamily="34" charset="0"/>
                      </a:endParaRPr>
                    </a:p>
                  </a:txBody>
                  <a:tcPr marL="68580" marR="68580" marT="9525" marB="0"/>
                </a:tc>
                <a:tc>
                  <a:txBody>
                    <a:bodyPr/>
                    <a:p>
                      <a:pPr marL="0" marR="0">
                        <a:lnSpc>
                          <a:spcPct val="107000"/>
                        </a:lnSpc>
                        <a:spcBef>
                          <a:spcPts val="0"/>
                        </a:spcBef>
                        <a:spcAft>
                          <a:spcPts val="800"/>
                        </a:spcAft>
                      </a:pPr>
                      <a:r>
                        <a:rPr dirty="0" sz="1800" lang="en-GB" smtClean="0">
                          <a:effectLst/>
                          <a:latin typeface="Arial" panose="020B0604020202020204" pitchFamily="34" charset="0"/>
                          <a:cs typeface="Arial" panose="020B0604020202020204" pitchFamily="34" charset="0"/>
                        </a:rPr>
                        <a:t>80</a:t>
                      </a:r>
                      <a:r>
                        <a:rPr dirty="0" sz="1800" lang="en-GB">
                          <a:effectLst/>
                          <a:latin typeface="Arial" panose="020B0604020202020204" pitchFamily="34" charset="0"/>
                          <a:cs typeface="Arial" panose="020B0604020202020204" pitchFamily="34" charset="0"/>
                        </a:rPr>
                        <a:t>%</a:t>
                      </a:r>
                      <a:endParaRPr dirty="0" sz="1800" lang="en-US">
                        <a:effectLst/>
                        <a:latin typeface="Arial" panose="020B0604020202020204" pitchFamily="34" charset="0"/>
                        <a:ea typeface="Calibri" panose="020F0502020204030204" pitchFamily="34" charset="0"/>
                        <a:cs typeface="Arial" panose="020B0604020202020204" pitchFamily="34" charset="0"/>
                      </a:endParaRPr>
                    </a:p>
                  </a:txBody>
                  <a:tcPr marL="0" marR="0" marT="0" marB="0"/>
                </a:tc>
              </a:tr>
              <a:tr h="326418">
                <a:tc>
                  <a:txBody>
                    <a:bodyPr/>
                    <a:p>
                      <a:pPr indent="0" lvl="0" marL="0" marR="0">
                        <a:lnSpc>
                          <a:spcPct val="107000"/>
                        </a:lnSpc>
                        <a:spcBef>
                          <a:spcPts val="0"/>
                        </a:spcBef>
                        <a:spcAft>
                          <a:spcPts val="800"/>
                        </a:spcAft>
                        <a:buFont typeface="+mj-lt"/>
                        <a:buNone/>
                        <a:tabLst>
                          <a:tab algn="l" pos="457200"/>
                        </a:tabLst>
                      </a:pPr>
                      <a:r>
                        <a:rPr dirty="0" sz="1800" lang="en-GB" smtClean="0">
                          <a:effectLst/>
                          <a:latin typeface="Arial" panose="020B0604020202020204" pitchFamily="34" charset="0"/>
                          <a:cs typeface="Arial" panose="020B0604020202020204" pitchFamily="34" charset="0"/>
                        </a:rPr>
                        <a:t>2. Investment </a:t>
                      </a:r>
                      <a:r>
                        <a:rPr dirty="0" sz="1800" lang="en-GB">
                          <a:effectLst/>
                          <a:latin typeface="Arial" panose="020B0604020202020204" pitchFamily="34" charset="0"/>
                          <a:cs typeface="Arial" panose="020B0604020202020204" pitchFamily="34" charset="0"/>
                        </a:rPr>
                        <a:t>Servicing and </a:t>
                      </a:r>
                      <a:r>
                        <a:rPr dirty="0" sz="1800" lang="en-GB" smtClean="0">
                          <a:effectLst/>
                          <a:latin typeface="Arial" panose="020B0604020202020204" pitchFamily="34" charset="0"/>
                          <a:cs typeface="Arial" panose="020B0604020202020204" pitchFamily="34" charset="0"/>
                        </a:rPr>
                        <a:t>Monitoring</a:t>
                      </a:r>
                      <a:endParaRPr dirty="0" sz="1800" lang="en-US">
                        <a:effectLst/>
                        <a:latin typeface="Arial" panose="020B0604020202020204" pitchFamily="34" charset="0"/>
                        <a:ea typeface="Calibri" panose="020F0502020204030204" pitchFamily="34" charset="0"/>
                        <a:cs typeface="Arial" panose="020B0604020202020204" pitchFamily="34" charset="0"/>
                      </a:endParaRPr>
                    </a:p>
                  </a:txBody>
                  <a:tcPr marL="68580" marR="68580" marT="9525" marB="0"/>
                </a:tc>
                <a:tc>
                  <a:txBody>
                    <a:bodyPr/>
                    <a:p>
                      <a:pPr marL="0" marR="0">
                        <a:lnSpc>
                          <a:spcPct val="107000"/>
                        </a:lnSpc>
                        <a:spcBef>
                          <a:spcPts val="0"/>
                        </a:spcBef>
                        <a:spcAft>
                          <a:spcPts val="800"/>
                        </a:spcAft>
                      </a:pPr>
                      <a:r>
                        <a:rPr dirty="0" sz="1800" lang="en-GB">
                          <a:effectLst/>
                          <a:latin typeface="Arial" panose="020B0604020202020204" pitchFamily="34" charset="0"/>
                          <a:cs typeface="Arial" panose="020B0604020202020204" pitchFamily="34" charset="0"/>
                        </a:rPr>
                        <a:t>10</a:t>
                      </a:r>
                      <a:r>
                        <a:rPr dirty="0" sz="1800" lang="en-GB" smtClean="0">
                          <a:effectLst/>
                          <a:latin typeface="Arial" panose="020B0604020202020204" pitchFamily="34" charset="0"/>
                          <a:cs typeface="Arial" panose="020B0604020202020204" pitchFamily="34" charset="0"/>
                        </a:rPr>
                        <a:t>%( </a:t>
                      </a:r>
                      <a:r>
                        <a:rPr dirty="0" sz="1800" lang="en-GB" err="1" smtClean="0">
                          <a:effectLst/>
                          <a:latin typeface="Arial" panose="020B0604020202020204" pitchFamily="34" charset="0"/>
                          <a:cs typeface="Arial" panose="020B0604020202020204" pitchFamily="34" charset="0"/>
                        </a:rPr>
                        <a:t>ow</a:t>
                      </a:r>
                      <a:r>
                        <a:rPr dirty="0" sz="1800" lang="en-GB" smtClean="0">
                          <a:effectLst/>
                          <a:latin typeface="Arial" panose="020B0604020202020204" pitchFamily="34" charset="0"/>
                          <a:cs typeface="Arial" panose="020B0604020202020204" pitchFamily="34" charset="0"/>
                        </a:rPr>
                        <a:t> 1% PMCs)</a:t>
                      </a:r>
                      <a:endParaRPr dirty="0" sz="1800" lang="en-US">
                        <a:effectLst/>
                        <a:latin typeface="Arial" panose="020B0604020202020204" pitchFamily="34" charset="0"/>
                        <a:ea typeface="Calibri" panose="020F0502020204030204" pitchFamily="34" charset="0"/>
                        <a:cs typeface="Arial" panose="020B0604020202020204" pitchFamily="34" charset="0"/>
                      </a:endParaRPr>
                    </a:p>
                  </a:txBody>
                  <a:tcPr marL="0" marR="0" marT="0" marB="0"/>
                </a:tc>
              </a:tr>
              <a:tr h="326418">
                <a:tc>
                  <a:txBody>
                    <a:bodyPr/>
                    <a:p>
                      <a:pPr indent="0" lvl="0" marL="0" marR="0">
                        <a:lnSpc>
                          <a:spcPct val="107000"/>
                        </a:lnSpc>
                        <a:spcBef>
                          <a:spcPts val="0"/>
                        </a:spcBef>
                        <a:spcAft>
                          <a:spcPts val="800"/>
                        </a:spcAft>
                        <a:buFont typeface="+mj-lt"/>
                        <a:buNone/>
                        <a:tabLst>
                          <a:tab algn="l" pos="457200"/>
                        </a:tabLst>
                      </a:pPr>
                      <a:r>
                        <a:rPr dirty="0" sz="1800" lang="en-US" smtClean="0">
                          <a:effectLst/>
                          <a:latin typeface="Arial" panose="020B0604020202020204" pitchFamily="34" charset="0"/>
                          <a:ea typeface="Calibri" panose="020F0502020204030204" pitchFamily="34" charset="0"/>
                          <a:cs typeface="Arial" panose="020B0604020202020204" pitchFamily="34" charset="0"/>
                        </a:rPr>
                        <a:t>3. Parish Development</a:t>
                      </a:r>
                      <a:endParaRPr dirty="0" sz="1800" lang="en-US">
                        <a:effectLst/>
                        <a:latin typeface="Arial" panose="020B0604020202020204" pitchFamily="34" charset="0"/>
                        <a:ea typeface="Calibri" panose="020F0502020204030204" pitchFamily="34" charset="0"/>
                        <a:cs typeface="Arial" panose="020B0604020202020204" pitchFamily="34" charset="0"/>
                      </a:endParaRPr>
                    </a:p>
                  </a:txBody>
                  <a:tcPr marL="68580" marR="68580" marT="9525" marB="0"/>
                </a:tc>
                <a:tc>
                  <a:txBody>
                    <a:bodyPr/>
                    <a:p>
                      <a:pPr marL="0" marR="0">
                        <a:lnSpc>
                          <a:spcPct val="107000"/>
                        </a:lnSpc>
                        <a:spcBef>
                          <a:spcPts val="0"/>
                        </a:spcBef>
                        <a:spcAft>
                          <a:spcPts val="800"/>
                        </a:spcAft>
                      </a:pPr>
                      <a:r>
                        <a:rPr dirty="0" sz="1800" lang="en-US" smtClean="0">
                          <a:effectLst/>
                          <a:latin typeface="Arial" panose="020B0604020202020204" pitchFamily="34" charset="0"/>
                          <a:ea typeface="Calibri" panose="020F0502020204030204" pitchFamily="34" charset="0"/>
                          <a:cs typeface="Arial" panose="020B0604020202020204" pitchFamily="34" charset="0"/>
                        </a:rPr>
                        <a:t>10%(</a:t>
                      </a:r>
                      <a:r>
                        <a:rPr dirty="0" sz="1800" lang="en-US" err="1" smtClean="0">
                          <a:effectLst/>
                          <a:latin typeface="Arial" panose="020B0604020202020204" pitchFamily="34" charset="0"/>
                          <a:ea typeface="Calibri" panose="020F0502020204030204" pitchFamily="34" charset="0"/>
                          <a:cs typeface="Arial" panose="020B0604020202020204" pitchFamily="34" charset="0"/>
                        </a:rPr>
                        <a:t>ow</a:t>
                      </a:r>
                      <a:r>
                        <a:rPr dirty="0" sz="1800" lang="en-US" smtClean="0">
                          <a:effectLst/>
                          <a:latin typeface="Arial" panose="020B0604020202020204" pitchFamily="34" charset="0"/>
                          <a:ea typeface="Calibri" panose="020F0502020204030204" pitchFamily="34" charset="0"/>
                          <a:cs typeface="Arial" panose="020B0604020202020204" pitchFamily="34" charset="0"/>
                        </a:rPr>
                        <a:t> 70% Parish Chief, 30% PDC/WDCs)</a:t>
                      </a:r>
                      <a:endParaRPr dirty="0" sz="1800" lang="en-US">
                        <a:effectLst/>
                        <a:latin typeface="Arial" panose="020B0604020202020204" pitchFamily="34" charset="0"/>
                        <a:ea typeface="Calibri" panose="020F0502020204030204" pitchFamily="34" charset="0"/>
                        <a:cs typeface="Arial" panose="020B0604020202020204" pitchFamily="34" charset="0"/>
                      </a:endParaRPr>
                    </a:p>
                  </a:txBody>
                  <a:tcPr marL="0" marR="0" marT="0" marB="0"/>
                </a:tc>
              </a:tr>
            </a:tbl>
          </a:graphicData>
        </a:graphic>
      </p:graphicFrame>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77" name=""/>
        <p:cNvGrpSpPr/>
        <p:nvPr/>
      </p:nvGrpSpPr>
      <p:grpSpPr>
        <a:xfrm>
          <a:off x="0" y="0"/>
          <a:ext cx="0" cy="0"/>
          <a:chOff x="0" y="0"/>
          <a:chExt cx="0" cy="0"/>
        </a:xfrm>
      </p:grpSpPr>
      <p:sp>
        <p:nvSpPr>
          <p:cNvPr id="1048647" name="Title 1"/>
          <p:cNvSpPr>
            <a:spLocks noGrp="1"/>
          </p:cNvSpPr>
          <p:nvPr>
            <p:ph type="title"/>
          </p:nvPr>
        </p:nvSpPr>
        <p:spPr/>
        <p:txBody>
          <a:bodyPr>
            <a:normAutofit fontScale="90000"/>
          </a:bodyPr>
          <a:p>
            <a:pPr algn="ctr"/>
            <a:r>
              <a:rPr b="1" dirty="0" sz="3600" lang="en-GB"/>
              <a:t/>
            </a:r>
            <a:br>
              <a:rPr b="1" dirty="0" sz="3600" lang="en-GB"/>
            </a:br>
            <a:r>
              <a:rPr b="1" dirty="0" sz="3600" lang="en-GB" smtClean="0">
                <a:latin typeface="Arial" panose="020B0604020202020204" pitchFamily="34" charset="0"/>
                <a:cs typeface="Arial" panose="020B0604020202020204" pitchFamily="34" charset="0"/>
              </a:rPr>
              <a:t>D</a:t>
            </a:r>
            <a:r>
              <a:rPr b="1" dirty="0" sz="4000" lang="en-GB" smtClean="0">
                <a:latin typeface="Arial" panose="020B0604020202020204" pitchFamily="34" charset="0"/>
                <a:cs typeface="Arial" panose="020B0604020202020204" pitchFamily="34" charset="0"/>
              </a:rPr>
              <a:t>etermination of  </a:t>
            </a:r>
            <a:r>
              <a:rPr b="1" dirty="0" sz="4000" lang="en-GB">
                <a:latin typeface="Arial" panose="020B0604020202020204" pitchFamily="34" charset="0"/>
                <a:cs typeface="Arial" panose="020B0604020202020204" pitchFamily="34" charset="0"/>
              </a:rPr>
              <a:t>the balance between different types of development projects </a:t>
            </a:r>
            <a:r>
              <a:rPr b="1" dirty="0" sz="4000" lang="en-GB" smtClean="0">
                <a:latin typeface="Arial" panose="020B0604020202020204" pitchFamily="34" charset="0"/>
                <a:cs typeface="Arial" panose="020B0604020202020204" pitchFamily="34" charset="0"/>
              </a:rPr>
              <a:t>by LLGs</a:t>
            </a:r>
            <a:r>
              <a:rPr b="1" dirty="0" sz="4000" lang="en-US">
                <a:latin typeface="Arial" panose="020B0604020202020204" pitchFamily="34" charset="0"/>
                <a:cs typeface="Arial" panose="020B0604020202020204" pitchFamily="34" charset="0"/>
              </a:rPr>
              <a:t/>
            </a:r>
            <a:br>
              <a:rPr b="1" dirty="0" sz="4000" lang="en-US">
                <a:latin typeface="Arial" panose="020B0604020202020204" pitchFamily="34" charset="0"/>
                <a:cs typeface="Arial" panose="020B0604020202020204" pitchFamily="34" charset="0"/>
              </a:rPr>
            </a:br>
            <a:endParaRPr dirty="0" sz="4000" lang="en-US">
              <a:latin typeface="Arial" panose="020B0604020202020204" pitchFamily="34" charset="0"/>
              <a:cs typeface="Arial" panose="020B0604020202020204" pitchFamily="34" charset="0"/>
            </a:endParaRPr>
          </a:p>
        </p:txBody>
      </p:sp>
      <p:sp>
        <p:nvSpPr>
          <p:cNvPr id="1048648" name="Content Placeholder 2"/>
          <p:cNvSpPr>
            <a:spLocks noGrp="1"/>
          </p:cNvSpPr>
          <p:nvPr>
            <p:ph idx="1"/>
          </p:nvPr>
        </p:nvSpPr>
        <p:spPr/>
        <p:txBody>
          <a:bodyPr/>
          <a:p>
            <a:pPr indent="0" marL="0">
              <a:buNone/>
            </a:pPr>
            <a:r>
              <a:rPr dirty="0" lang="en-GB">
                <a:latin typeface="Arial" panose="020B0604020202020204" pitchFamily="34" charset="0"/>
                <a:cs typeface="Arial" panose="020B0604020202020204" pitchFamily="34" charset="0"/>
              </a:rPr>
              <a:t>Based on the </a:t>
            </a:r>
            <a:r>
              <a:rPr dirty="0" lang="en-GB" smtClean="0">
                <a:latin typeface="Arial" panose="020B0604020202020204" pitchFamily="34" charset="0"/>
                <a:cs typeface="Arial" panose="020B0604020202020204" pitchFamily="34" charset="0"/>
              </a:rPr>
              <a:t>annual </a:t>
            </a:r>
            <a:r>
              <a:rPr dirty="0" lang="en-GB">
                <a:latin typeface="Arial" panose="020B0604020202020204" pitchFamily="34" charset="0"/>
                <a:cs typeface="Arial" panose="020B0604020202020204" pitchFamily="34" charset="0"/>
              </a:rPr>
              <a:t>planning process </a:t>
            </a:r>
            <a:r>
              <a:rPr dirty="0" lang="en-GB" smtClean="0">
                <a:latin typeface="Arial" panose="020B0604020202020204" pitchFamily="34" charset="0"/>
                <a:cs typeface="Arial" panose="020B0604020202020204" pitchFamily="34" charset="0"/>
              </a:rPr>
              <a:t>for </a:t>
            </a:r>
            <a:r>
              <a:rPr dirty="0" lang="en-GB">
                <a:latin typeface="Arial" panose="020B0604020202020204" pitchFamily="34" charset="0"/>
                <a:cs typeface="Arial" panose="020B0604020202020204" pitchFamily="34" charset="0"/>
              </a:rPr>
              <a:t>Sub counties, Divisions and Town councils,  the LLG Councils will determine:</a:t>
            </a:r>
          </a:p>
          <a:p>
            <a:pPr lvl="1">
              <a:buFont typeface="Wingdings" panose="05000000000000000000" pitchFamily="2" charset="2"/>
              <a:buChar char="q"/>
            </a:pPr>
            <a:r>
              <a:rPr dirty="0" sz="2800" lang="en-GB">
                <a:latin typeface="Arial" panose="020B0604020202020204" pitchFamily="34" charset="0"/>
                <a:cs typeface="Arial" panose="020B0604020202020204" pitchFamily="34" charset="0"/>
              </a:rPr>
              <a:t>share of funding allocated for infrastructure projects</a:t>
            </a:r>
          </a:p>
          <a:p>
            <a:pPr lvl="1">
              <a:buFont typeface="Wingdings" panose="05000000000000000000" pitchFamily="2" charset="2"/>
              <a:buChar char="q"/>
            </a:pPr>
            <a:r>
              <a:rPr dirty="0" sz="2800" lang="en-GB" smtClean="0">
                <a:latin typeface="Arial" panose="020B0604020202020204" pitchFamily="34" charset="0"/>
                <a:cs typeface="Arial" panose="020B0604020202020204" pitchFamily="34" charset="0"/>
              </a:rPr>
              <a:t>LLGs </a:t>
            </a:r>
            <a:r>
              <a:rPr dirty="0" sz="2800" lang="en-GB">
                <a:latin typeface="Arial" panose="020B0604020202020204" pitchFamily="34" charset="0"/>
                <a:cs typeface="Arial" panose="020B0604020202020204" pitchFamily="34" charset="0"/>
              </a:rPr>
              <a:t>are not obliged to either category, </a:t>
            </a:r>
            <a:r>
              <a:rPr dirty="0" sz="2800" lang="en-GB" smtClean="0">
                <a:latin typeface="Arial" panose="020B0604020202020204" pitchFamily="34" charset="0"/>
                <a:cs typeface="Arial" panose="020B0604020202020204" pitchFamily="34" charset="0"/>
              </a:rPr>
              <a:t>but should  </a:t>
            </a:r>
            <a:r>
              <a:rPr dirty="0" sz="2800" lang="en-GB">
                <a:latin typeface="Arial" panose="020B0604020202020204" pitchFamily="34" charset="0"/>
                <a:cs typeface="Arial" panose="020B0604020202020204" pitchFamily="34" charset="0"/>
              </a:rPr>
              <a:t>exercise discretion based on their local priorities</a:t>
            </a:r>
          </a:p>
          <a:p>
            <a:pPr lvl="1">
              <a:buFont typeface="Wingdings" panose="05000000000000000000" pitchFamily="2" charset="2"/>
              <a:buChar char="q"/>
            </a:pPr>
            <a:r>
              <a:rPr dirty="0" sz="2800" lang="en-GB">
                <a:latin typeface="Arial" panose="020B0604020202020204" pitchFamily="34" charset="0"/>
                <a:cs typeface="Arial" panose="020B0604020202020204" pitchFamily="34" charset="0"/>
              </a:rPr>
              <a:t>The technical Planning Committee will review existing development plan and identify proposed priorities that can be funded with resources from DDEG.</a:t>
            </a:r>
            <a:endParaRPr dirty="0" sz="2800" lang="en-US">
              <a:latin typeface="Arial" panose="020B0604020202020204" pitchFamily="34" charset="0"/>
              <a:cs typeface="Arial" panose="020B0604020202020204" pitchFamily="34" charset="0"/>
            </a:endParaRPr>
          </a:p>
          <a:p>
            <a:pPr lvl="1"/>
            <a:endParaRPr dirty="0" lang="en-US"/>
          </a:p>
        </p:txBody>
      </p:sp>
      <p:sp>
        <p:nvSpPr>
          <p:cNvPr id="1048649" name="Slide Number Placeholder 3"/>
          <p:cNvSpPr>
            <a:spLocks noGrp="1"/>
          </p:cNvSpPr>
          <p:nvPr>
            <p:ph type="sldNum" sz="quarter" idx="12"/>
          </p:nvPr>
        </p:nvSpPr>
        <p:spPr/>
        <p:txBody>
          <a:bodyPr/>
          <a:p>
            <a:fld id="{52A4F15D-8E49-495E-8C38-B6C68B07BE1E}" type="slidenum">
              <a:rPr lang="en-GB" smtClean="0"/>
              <a:t>17</a:t>
            </a:fld>
            <a:endParaRPr lang="en-GB"/>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78" name=""/>
        <p:cNvGrpSpPr/>
        <p:nvPr/>
      </p:nvGrpSpPr>
      <p:grpSpPr>
        <a:xfrm>
          <a:off x="0" y="0"/>
          <a:ext cx="0" cy="0"/>
          <a:chOff x="0" y="0"/>
          <a:chExt cx="0" cy="0"/>
        </a:xfrm>
      </p:grpSpPr>
      <p:sp>
        <p:nvSpPr>
          <p:cNvPr id="1048650" name="Title 1"/>
          <p:cNvSpPr>
            <a:spLocks noGrp="1"/>
          </p:cNvSpPr>
          <p:nvPr>
            <p:ph type="title"/>
          </p:nvPr>
        </p:nvSpPr>
        <p:spPr>
          <a:xfrm>
            <a:off x="838200" y="365125"/>
            <a:ext cx="10515600" cy="802493"/>
          </a:xfrm>
        </p:spPr>
        <p:txBody>
          <a:bodyPr>
            <a:normAutofit/>
          </a:bodyPr>
          <a:p>
            <a:pPr algn="ctr"/>
            <a:r>
              <a:rPr b="1" dirty="0" sz="3600" lang="en-US">
                <a:latin typeface="Arial" panose="020B0604020202020204" pitchFamily="34" charset="0"/>
                <a:cs typeface="Arial" panose="020B0604020202020204" pitchFamily="34" charset="0"/>
              </a:rPr>
              <a:t>LLG Infrastructure projects</a:t>
            </a:r>
          </a:p>
        </p:txBody>
      </p:sp>
      <p:sp>
        <p:nvSpPr>
          <p:cNvPr id="1048651" name="Content Placeholder 2"/>
          <p:cNvSpPr>
            <a:spLocks noGrp="1"/>
          </p:cNvSpPr>
          <p:nvPr>
            <p:ph idx="1"/>
          </p:nvPr>
        </p:nvSpPr>
        <p:spPr>
          <a:xfrm>
            <a:off x="838199" y="1167618"/>
            <a:ext cx="10908324" cy="5458265"/>
          </a:xfrm>
        </p:spPr>
        <p:txBody>
          <a:bodyPr>
            <a:normAutofit fontScale="94808" lnSpcReduction="20000"/>
          </a:bodyPr>
          <a:p>
            <a:pPr>
              <a:buFont typeface="Wingdings" panose="05000000000000000000" pitchFamily="2" charset="2"/>
              <a:buChar char="q"/>
            </a:pPr>
            <a:r>
              <a:rPr dirty="0" sz="2600" lang="en-US">
                <a:latin typeface="Arial" panose="020B0604020202020204" pitchFamily="34" charset="0"/>
                <a:cs typeface="Arial" panose="020B0604020202020204" pitchFamily="34" charset="0"/>
              </a:rPr>
              <a:t>LLGs should forward larger infrastructure investment priorities to </a:t>
            </a:r>
            <a:r>
              <a:rPr dirty="0" sz="2600" lang="en-US" smtClean="0">
                <a:latin typeface="Arial" panose="020B0604020202020204" pitchFamily="34" charset="0"/>
                <a:cs typeface="Arial" panose="020B0604020202020204" pitchFamily="34" charset="0"/>
              </a:rPr>
              <a:t>Districts, Cities  </a:t>
            </a:r>
            <a:r>
              <a:rPr dirty="0" sz="2600" lang="en-US">
                <a:latin typeface="Arial" panose="020B0604020202020204" pitchFamily="34" charset="0"/>
                <a:cs typeface="Arial" panose="020B0604020202020204" pitchFamily="34" charset="0"/>
              </a:rPr>
              <a:t>and Municipalities where more substantive levels of funding for infrastructure is available</a:t>
            </a:r>
          </a:p>
          <a:p>
            <a:pPr>
              <a:buFont typeface="Wingdings" panose="05000000000000000000" pitchFamily="2" charset="2"/>
              <a:buChar char="q"/>
            </a:pPr>
            <a:r>
              <a:rPr b="1" dirty="0" sz="2600" lang="en-US" u="sng">
                <a:latin typeface="Arial" panose="020B0604020202020204" pitchFamily="34" charset="0"/>
                <a:cs typeface="Arial" panose="020B0604020202020204" pitchFamily="34" charset="0"/>
              </a:rPr>
              <a:t>Eligible</a:t>
            </a:r>
            <a:r>
              <a:rPr dirty="0" sz="2600" lang="en-US">
                <a:latin typeface="Arial" panose="020B0604020202020204" pitchFamily="34" charset="0"/>
                <a:cs typeface="Arial" panose="020B0604020202020204" pitchFamily="34" charset="0"/>
              </a:rPr>
              <a:t> activities under this are defined by the </a:t>
            </a:r>
            <a:r>
              <a:rPr dirty="0" sz="2600" lang="en-US" smtClean="0">
                <a:latin typeface="Arial" panose="020B0604020202020204" pitchFamily="34" charset="0"/>
                <a:cs typeface="Arial" panose="020B0604020202020204" pitchFamily="34" charset="0"/>
              </a:rPr>
              <a:t>following:</a:t>
            </a:r>
          </a:p>
          <a:p>
            <a:pPr indent="0" marL="0">
              <a:buNone/>
            </a:pPr>
            <a:r>
              <a:rPr dirty="0" sz="2600" lang="en-US" smtClean="0">
                <a:latin typeface="Arial" panose="020B0604020202020204" pitchFamily="34" charset="0"/>
                <a:cs typeface="Arial" panose="020B0604020202020204" pitchFamily="34" charset="0"/>
              </a:rPr>
              <a:t>LLGs </a:t>
            </a:r>
            <a:r>
              <a:rPr dirty="0" sz="2600" lang="en-US">
                <a:latin typeface="Arial" panose="020B0604020202020204" pitchFamily="34" charset="0"/>
                <a:cs typeface="Arial" panose="020B0604020202020204" pitchFamily="34" charset="0"/>
              </a:rPr>
              <a:t>can only invest in infrastructure projects where:</a:t>
            </a:r>
          </a:p>
          <a:p>
            <a:pPr lvl="1">
              <a:buFont typeface="Wingdings" panose="05000000000000000000" pitchFamily="2" charset="2"/>
              <a:buChar char="q"/>
            </a:pPr>
            <a:r>
              <a:rPr dirty="0" sz="2600" lang="en-US">
                <a:latin typeface="Arial" panose="020B0604020202020204" pitchFamily="34" charset="0"/>
                <a:cs typeface="Arial" panose="020B0604020202020204" pitchFamily="34" charset="0"/>
              </a:rPr>
              <a:t>They can meet the recurrent cost implications. </a:t>
            </a:r>
            <a:r>
              <a:rPr dirty="0" sz="2600" lang="en-US" smtClean="0">
                <a:latin typeface="Arial" panose="020B0604020202020204" pitchFamily="34" charset="0"/>
                <a:cs typeface="Arial" panose="020B0604020202020204" pitchFamily="34" charset="0"/>
              </a:rPr>
              <a:t>In case </a:t>
            </a:r>
            <a:r>
              <a:rPr dirty="0" sz="2600" lang="en-US">
                <a:latin typeface="Arial" panose="020B0604020202020204" pitchFamily="34" charset="0"/>
                <a:cs typeface="Arial" panose="020B0604020202020204" pitchFamily="34" charset="0"/>
              </a:rPr>
              <a:t>the recurrent costs are being met by the </a:t>
            </a:r>
            <a:r>
              <a:rPr dirty="0" sz="2600" lang="en-US" smtClean="0">
                <a:latin typeface="Arial" panose="020B0604020202020204" pitchFamily="34" charset="0"/>
                <a:cs typeface="Arial" panose="020B0604020202020204" pitchFamily="34" charset="0"/>
              </a:rPr>
              <a:t>district </a:t>
            </a:r>
            <a:r>
              <a:rPr dirty="0" sz="2600" lang="en-US">
                <a:latin typeface="Arial" panose="020B0604020202020204" pitchFamily="34" charset="0"/>
                <a:cs typeface="Arial" panose="020B0604020202020204" pitchFamily="34" charset="0"/>
              </a:rPr>
              <a:t>or municipality, the LLG must have clear authorization prior to construction.</a:t>
            </a:r>
          </a:p>
          <a:p>
            <a:pPr lvl="1">
              <a:buFont typeface="Wingdings" panose="05000000000000000000" pitchFamily="2" charset="2"/>
              <a:buChar char="q"/>
            </a:pPr>
            <a:r>
              <a:rPr dirty="0" sz="2600" lang="en-US">
                <a:latin typeface="Arial" panose="020B0604020202020204" pitchFamily="34" charset="0"/>
                <a:cs typeface="Arial" panose="020B0604020202020204" pitchFamily="34" charset="0"/>
              </a:rPr>
              <a:t>They have sufficient funds to complete the investment within </a:t>
            </a:r>
            <a:r>
              <a:rPr dirty="0" sz="2600" lang="en-US" smtClean="0">
                <a:latin typeface="Arial" panose="020B0604020202020204" pitchFamily="34" charset="0"/>
                <a:cs typeface="Arial" panose="020B0604020202020204" pitchFamily="34" charset="0"/>
              </a:rPr>
              <a:t>one </a:t>
            </a:r>
            <a:r>
              <a:rPr dirty="0" sz="2600" lang="en-US">
                <a:latin typeface="Arial" panose="020B0604020202020204" pitchFamily="34" charset="0"/>
                <a:cs typeface="Arial" panose="020B0604020202020204" pitchFamily="34" charset="0"/>
              </a:rPr>
              <a:t>financial year.</a:t>
            </a:r>
          </a:p>
          <a:p>
            <a:pPr lvl="1">
              <a:buFont typeface="Wingdings" panose="05000000000000000000" pitchFamily="2" charset="2"/>
              <a:buChar char="q"/>
            </a:pPr>
            <a:r>
              <a:rPr dirty="0" sz="2600" lang="en-US">
                <a:latin typeface="Arial" panose="020B0604020202020204" pitchFamily="34" charset="0"/>
                <a:cs typeface="Arial" panose="020B0604020202020204" pitchFamily="34" charset="0"/>
              </a:rPr>
              <a:t>In urban areas, infrastructure projects which are consistent with the physical plan.</a:t>
            </a:r>
          </a:p>
          <a:p>
            <a:pPr lvl="0">
              <a:buFont typeface="Wingdings" panose="05000000000000000000" pitchFamily="2" charset="2"/>
              <a:buChar char="q"/>
            </a:pPr>
            <a:r>
              <a:rPr b="1" dirty="0" sz="2600" lang="en-US" u="sng">
                <a:latin typeface="Arial" panose="020B0604020202020204" pitchFamily="34" charset="0"/>
                <a:cs typeface="Arial" panose="020B0604020202020204" pitchFamily="34" charset="0"/>
              </a:rPr>
              <a:t>Ineligible</a:t>
            </a:r>
            <a:r>
              <a:rPr dirty="0" sz="2600" lang="en-US">
                <a:latin typeface="Arial" panose="020B0604020202020204" pitchFamily="34" charset="0"/>
                <a:cs typeface="Arial" panose="020B0604020202020204" pitchFamily="34" charset="0"/>
              </a:rPr>
              <a:t> activities include:</a:t>
            </a:r>
          </a:p>
          <a:p>
            <a:pPr lvl="1">
              <a:buFont typeface="Wingdings" panose="05000000000000000000" pitchFamily="2" charset="2"/>
              <a:buChar char="q"/>
            </a:pPr>
            <a:r>
              <a:rPr dirty="0" sz="2600" lang="en-US">
                <a:latin typeface="Arial" panose="020B0604020202020204" pitchFamily="34" charset="0"/>
                <a:cs typeface="Arial" panose="020B0604020202020204" pitchFamily="34" charset="0"/>
              </a:rPr>
              <a:t>Recurrent cost activities;</a:t>
            </a:r>
          </a:p>
          <a:p>
            <a:pPr lvl="1">
              <a:buFont typeface="Wingdings" panose="05000000000000000000" pitchFamily="2" charset="2"/>
              <a:buChar char="q"/>
            </a:pPr>
            <a:r>
              <a:rPr dirty="0" sz="2600" lang="en-US">
                <a:latin typeface="Arial" panose="020B0604020202020204" pitchFamily="34" charset="0"/>
                <a:cs typeface="Arial" panose="020B0604020202020204" pitchFamily="34" charset="0"/>
              </a:rPr>
              <a:t>Purchase and repair of vehicles and motorcycles;</a:t>
            </a:r>
          </a:p>
          <a:p>
            <a:pPr lvl="1">
              <a:buFont typeface="Wingdings" panose="05000000000000000000" pitchFamily="2" charset="2"/>
              <a:buChar char="q"/>
            </a:pPr>
            <a:r>
              <a:rPr dirty="0" sz="2600" lang="en-US">
                <a:latin typeface="Arial" panose="020B0604020202020204" pitchFamily="34" charset="0"/>
                <a:cs typeface="Arial" panose="020B0604020202020204" pitchFamily="34" charset="0"/>
              </a:rPr>
              <a:t>Purchase </a:t>
            </a:r>
            <a:r>
              <a:rPr dirty="0" sz="2600" lang="en-US" smtClean="0">
                <a:latin typeface="Arial" panose="020B0604020202020204" pitchFamily="34" charset="0"/>
                <a:cs typeface="Arial" panose="020B0604020202020204" pitchFamily="34" charset="0"/>
              </a:rPr>
              <a:t>of </a:t>
            </a:r>
            <a:r>
              <a:rPr dirty="0" sz="2600" lang="en-US">
                <a:latin typeface="Arial" panose="020B0604020202020204" pitchFamily="34" charset="0"/>
                <a:cs typeface="Arial" panose="020B0604020202020204" pitchFamily="34" charset="0"/>
              </a:rPr>
              <a:t>Land (land will be provided by the LLG as a co-funding requirement) </a:t>
            </a:r>
          </a:p>
          <a:p>
            <a:pPr indent="0" marL="0">
              <a:buNone/>
            </a:pPr>
            <a:endParaRPr dirty="0" lang="en-US">
              <a:latin typeface="Arial" panose="020B0604020202020204" pitchFamily="34" charset="0"/>
              <a:cs typeface="Arial" panose="020B0604020202020204" pitchFamily="34" charset="0"/>
            </a:endParaRPr>
          </a:p>
          <a:p>
            <a:endParaRPr dirty="0" lang="en-US"/>
          </a:p>
          <a:p>
            <a:endParaRPr dirty="0" lang="en-US"/>
          </a:p>
          <a:p>
            <a:endParaRPr dirty="0" lang="en-US"/>
          </a:p>
        </p:txBody>
      </p:sp>
      <p:sp>
        <p:nvSpPr>
          <p:cNvPr id="1048652" name="Slide Number Placeholder 3"/>
          <p:cNvSpPr>
            <a:spLocks noGrp="1"/>
          </p:cNvSpPr>
          <p:nvPr>
            <p:ph type="sldNum" sz="quarter" idx="12"/>
          </p:nvPr>
        </p:nvSpPr>
        <p:spPr/>
        <p:txBody>
          <a:bodyPr/>
          <a:p>
            <a:fld id="{52A4F15D-8E49-495E-8C38-B6C68B07BE1E}" type="slidenum">
              <a:rPr lang="en-GB" smtClean="0"/>
              <a:t>18</a:t>
            </a:fld>
            <a:endParaRPr lang="en-GB"/>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79" name=""/>
        <p:cNvGrpSpPr/>
        <p:nvPr/>
      </p:nvGrpSpPr>
      <p:grpSpPr>
        <a:xfrm>
          <a:off x="0" y="0"/>
          <a:ext cx="0" cy="0"/>
          <a:chOff x="0" y="0"/>
          <a:chExt cx="0" cy="0"/>
        </a:xfrm>
      </p:grpSpPr>
      <p:sp>
        <p:nvSpPr>
          <p:cNvPr id="1048653" name="Title 1"/>
          <p:cNvSpPr>
            <a:spLocks noGrp="1"/>
          </p:cNvSpPr>
          <p:nvPr>
            <p:ph type="title"/>
          </p:nvPr>
        </p:nvSpPr>
        <p:spPr/>
        <p:txBody>
          <a:bodyPr/>
          <a:p>
            <a:r>
              <a:rPr dirty="0" lang="en-US" smtClean="0">
                <a:latin typeface="Arial" panose="020B0604020202020204" pitchFamily="34" charset="0"/>
                <a:cs typeface="Arial" panose="020B0604020202020204" pitchFamily="34" charset="0"/>
              </a:rPr>
              <a:t>DDEG Additional Support-EU</a:t>
            </a:r>
            <a:endParaRPr dirty="0" lang="en-US">
              <a:latin typeface="Arial" panose="020B0604020202020204" pitchFamily="34" charset="0"/>
              <a:cs typeface="Arial" panose="020B0604020202020204" pitchFamily="34" charset="0"/>
            </a:endParaRPr>
          </a:p>
        </p:txBody>
      </p:sp>
      <p:sp>
        <p:nvSpPr>
          <p:cNvPr id="1048654" name="Content Placeholder 2"/>
          <p:cNvSpPr>
            <a:spLocks noGrp="1"/>
          </p:cNvSpPr>
          <p:nvPr>
            <p:ph idx="1"/>
          </p:nvPr>
        </p:nvSpPr>
        <p:spPr/>
        <p:txBody>
          <a:bodyPr>
            <a:normAutofit fontScale="94821" lnSpcReduction="20000"/>
          </a:bodyPr>
          <a:p>
            <a:pPr indent="0" marL="0">
              <a:buNone/>
            </a:pPr>
            <a:r>
              <a:rPr dirty="0" sz="3000" lang="en-GB" smtClean="0">
                <a:latin typeface="Arial" panose="020B0604020202020204" pitchFamily="34" charset="0"/>
                <a:cs typeface="Arial" panose="020B0604020202020204" pitchFamily="34" charset="0"/>
              </a:rPr>
              <a:t>The Ministry has secured funding from EU to support LGs to increase </a:t>
            </a:r>
            <a:r>
              <a:rPr dirty="0" sz="3000" lang="en-GB" err="1" smtClean="0">
                <a:latin typeface="Arial" panose="020B0604020202020204" pitchFamily="34" charset="0"/>
                <a:cs typeface="Arial" panose="020B0604020202020204" pitchFamily="34" charset="0"/>
              </a:rPr>
              <a:t>percapita</a:t>
            </a:r>
            <a:r>
              <a:rPr dirty="0" sz="3000" lang="en-GB" smtClean="0">
                <a:latin typeface="Arial" panose="020B0604020202020204" pitchFamily="34" charset="0"/>
                <a:cs typeface="Arial" panose="020B0604020202020204" pitchFamily="34" charset="0"/>
              </a:rPr>
              <a:t> DDEG from  </a:t>
            </a:r>
            <a:r>
              <a:rPr dirty="0" sz="3000" lang="en-GB" err="1" smtClean="0">
                <a:latin typeface="Arial" panose="020B0604020202020204" pitchFamily="34" charset="0"/>
                <a:cs typeface="Arial" panose="020B0604020202020204" pitchFamily="34" charset="0"/>
              </a:rPr>
              <a:t>Shs</a:t>
            </a:r>
            <a:r>
              <a:rPr dirty="0" sz="3000" lang="en-GB" smtClean="0">
                <a:latin typeface="Arial" panose="020B0604020202020204" pitchFamily="34" charset="0"/>
                <a:cs typeface="Arial" panose="020B0604020202020204" pitchFamily="34" charset="0"/>
              </a:rPr>
              <a:t> 1,197 for Local Government Grant Districts  and </a:t>
            </a:r>
            <a:r>
              <a:rPr dirty="0" sz="3000" lang="en-GB" err="1" smtClean="0">
                <a:latin typeface="Arial" panose="020B0604020202020204" pitchFamily="34" charset="0"/>
                <a:cs typeface="Arial" panose="020B0604020202020204" pitchFamily="34" charset="0"/>
              </a:rPr>
              <a:t>Shs</a:t>
            </a:r>
            <a:r>
              <a:rPr dirty="0" sz="3000" lang="en-GB" smtClean="0">
                <a:latin typeface="Arial" panose="020B0604020202020204" pitchFamily="34" charset="0"/>
                <a:cs typeface="Arial" panose="020B0604020202020204" pitchFamily="34" charset="0"/>
              </a:rPr>
              <a:t> 1,868  to </a:t>
            </a:r>
            <a:r>
              <a:rPr dirty="0" sz="3000" lang="en-GB" err="1" smtClean="0">
                <a:latin typeface="Arial" panose="020B0604020202020204" pitchFamily="34" charset="0"/>
                <a:cs typeface="Arial" panose="020B0604020202020204" pitchFamily="34" charset="0"/>
              </a:rPr>
              <a:t>Shs</a:t>
            </a:r>
            <a:r>
              <a:rPr dirty="0" sz="3000" lang="en-GB">
                <a:latin typeface="Arial" panose="020B0604020202020204" pitchFamily="34" charset="0"/>
                <a:cs typeface="Arial" panose="020B0604020202020204" pitchFamily="34" charset="0"/>
              </a:rPr>
              <a:t>. 2,956 </a:t>
            </a:r>
            <a:r>
              <a:rPr dirty="0" sz="3000" lang="en-GB" smtClean="0">
                <a:latin typeface="Arial" panose="020B0604020202020204" pitchFamily="34" charset="0"/>
                <a:cs typeface="Arial" panose="020B0604020202020204" pitchFamily="34" charset="0"/>
              </a:rPr>
              <a:t> for </a:t>
            </a:r>
            <a:r>
              <a:rPr dirty="0" sz="3000" lang="en-GB" err="1" smtClean="0">
                <a:latin typeface="Arial" panose="020B0604020202020204" pitchFamily="34" charset="0"/>
                <a:cs typeface="Arial" panose="020B0604020202020204" pitchFamily="34" charset="0"/>
              </a:rPr>
              <a:t>Luweero-Rwenzori</a:t>
            </a:r>
            <a:r>
              <a:rPr dirty="0" sz="3000" lang="en-GB" smtClean="0">
                <a:latin typeface="Arial" panose="020B0604020202020204" pitchFamily="34" charset="0"/>
                <a:cs typeface="Arial" panose="020B0604020202020204" pitchFamily="34" charset="0"/>
              </a:rPr>
              <a:t> Development Grant beneficiary Districts and support implementation of </a:t>
            </a:r>
            <a:r>
              <a:rPr dirty="0" sz="3000" lang="en-GB" err="1" smtClean="0">
                <a:latin typeface="Arial" panose="020B0604020202020204" pitchFamily="34" charset="0"/>
                <a:cs typeface="Arial" panose="020B0604020202020204" pitchFamily="34" charset="0"/>
              </a:rPr>
              <a:t>Covid</a:t>
            </a:r>
            <a:r>
              <a:rPr dirty="0" sz="3000" lang="en-GB" smtClean="0">
                <a:latin typeface="Arial" panose="020B0604020202020204" pitchFamily="34" charset="0"/>
                <a:cs typeface="Arial" panose="020B0604020202020204" pitchFamily="34" charset="0"/>
              </a:rPr>
              <a:t> 19 interventions and preventive measures. PRDP Districts have a </a:t>
            </a:r>
            <a:r>
              <a:rPr dirty="0" sz="3000" lang="en-GB" err="1" smtClean="0">
                <a:latin typeface="Arial" panose="020B0604020202020204" pitchFamily="34" charset="0"/>
                <a:cs typeface="Arial" panose="020B0604020202020204" pitchFamily="34" charset="0"/>
              </a:rPr>
              <a:t>percapita</a:t>
            </a:r>
            <a:r>
              <a:rPr dirty="0" sz="3000" lang="en-GB" smtClean="0">
                <a:latin typeface="Arial" panose="020B0604020202020204" pitchFamily="34" charset="0"/>
                <a:cs typeface="Arial" panose="020B0604020202020204" pitchFamily="34" charset="0"/>
              </a:rPr>
              <a:t> of </a:t>
            </a:r>
            <a:r>
              <a:rPr dirty="0" sz="3000" lang="en-GB" err="1" smtClean="0">
                <a:latin typeface="Arial" panose="020B0604020202020204" pitchFamily="34" charset="0"/>
                <a:cs typeface="Arial" panose="020B0604020202020204" pitchFamily="34" charset="0"/>
              </a:rPr>
              <a:t>Ushs</a:t>
            </a:r>
            <a:r>
              <a:rPr dirty="0" sz="3000" lang="en-GB" smtClean="0">
                <a:latin typeface="Arial" panose="020B0604020202020204" pitchFamily="34" charset="0"/>
                <a:cs typeface="Arial" panose="020B0604020202020204" pitchFamily="34" charset="0"/>
              </a:rPr>
              <a:t> 5,000.</a:t>
            </a:r>
          </a:p>
          <a:p>
            <a:pPr indent="0" marL="0">
              <a:buNone/>
            </a:pPr>
            <a:endParaRPr dirty="0" sz="3000" lang="en-GB" smtClean="0">
              <a:latin typeface="Arial" panose="020B0604020202020204" pitchFamily="34" charset="0"/>
              <a:cs typeface="Arial" panose="020B0604020202020204" pitchFamily="34" charset="0"/>
            </a:endParaRPr>
          </a:p>
          <a:p>
            <a:pPr indent="0" marL="0">
              <a:buNone/>
            </a:pPr>
            <a:r>
              <a:rPr dirty="0" sz="3000" lang="en-GB" smtClean="0">
                <a:latin typeface="Arial" panose="020B0604020202020204" pitchFamily="34" charset="0"/>
                <a:cs typeface="Arial" panose="020B0604020202020204" pitchFamily="34" charset="0"/>
              </a:rPr>
              <a:t>This funding is for 3 years starting with FY2020/21.</a:t>
            </a:r>
          </a:p>
          <a:p>
            <a:pPr indent="0" marL="0">
              <a:buNone/>
            </a:pPr>
            <a:endParaRPr dirty="0" sz="3000" lang="en-GB" smtClean="0">
              <a:latin typeface="Arial" panose="020B0604020202020204" pitchFamily="34" charset="0"/>
              <a:cs typeface="Arial" panose="020B0604020202020204" pitchFamily="34" charset="0"/>
            </a:endParaRPr>
          </a:p>
          <a:p>
            <a:pPr indent="0" marL="0">
              <a:buNone/>
            </a:pPr>
            <a:r>
              <a:rPr dirty="0" sz="3000" lang="en-GB" smtClean="0">
                <a:latin typeface="Arial" panose="020B0604020202020204" pitchFamily="34" charset="0"/>
                <a:cs typeface="Arial" panose="020B0604020202020204" pitchFamily="34" charset="0"/>
              </a:rPr>
              <a:t>There </a:t>
            </a:r>
            <a:r>
              <a:rPr dirty="0" sz="3000" lang="en-GB">
                <a:latin typeface="Arial" panose="020B0604020202020204" pitchFamily="34" charset="0"/>
                <a:cs typeface="Arial" panose="020B0604020202020204" pitchFamily="34" charset="0"/>
              </a:rPr>
              <a:t>are two windows for </a:t>
            </a:r>
            <a:r>
              <a:rPr dirty="0" sz="3000" lang="en-GB" smtClean="0">
                <a:latin typeface="Arial" panose="020B0604020202020204" pitchFamily="34" charset="0"/>
                <a:cs typeface="Arial" panose="020B0604020202020204" pitchFamily="34" charset="0"/>
              </a:rPr>
              <a:t>allocation of these funds. </a:t>
            </a:r>
            <a:r>
              <a:rPr dirty="0" sz="3000" lang="en-GB">
                <a:latin typeface="Arial" panose="020B0604020202020204" pitchFamily="34" charset="0"/>
                <a:cs typeface="Arial" panose="020B0604020202020204" pitchFamily="34" charset="0"/>
              </a:rPr>
              <a:t>These are;</a:t>
            </a:r>
            <a:endParaRPr dirty="0" sz="3000" lang="en-US">
              <a:latin typeface="Arial" panose="020B0604020202020204" pitchFamily="34" charset="0"/>
              <a:cs typeface="Arial" panose="020B0604020202020204" pitchFamily="34" charset="0"/>
            </a:endParaRPr>
          </a:p>
          <a:p>
            <a:pPr lvl="0">
              <a:buFont typeface="Wingdings" panose="05000000000000000000" pitchFamily="2" charset="2"/>
              <a:buChar char="q"/>
            </a:pPr>
            <a:r>
              <a:rPr dirty="0" sz="3000" lang="en-GB" err="1" smtClean="0">
                <a:latin typeface="Arial" panose="020B0604020202020204" pitchFamily="34" charset="0"/>
                <a:cs typeface="Arial" panose="020B0604020202020204" pitchFamily="34" charset="0"/>
              </a:rPr>
              <a:t>Luweero</a:t>
            </a:r>
            <a:r>
              <a:rPr dirty="0" sz="3000" lang="en-GB" smtClean="0">
                <a:latin typeface="Arial" panose="020B0604020202020204" pitchFamily="34" charset="0"/>
                <a:cs typeface="Arial" panose="020B0604020202020204" pitchFamily="34" charset="0"/>
              </a:rPr>
              <a:t>/</a:t>
            </a:r>
            <a:r>
              <a:rPr dirty="0" sz="3000" lang="en-GB" err="1" smtClean="0">
                <a:latin typeface="Arial" panose="020B0604020202020204" pitchFamily="34" charset="0"/>
                <a:cs typeface="Arial" panose="020B0604020202020204" pitchFamily="34" charset="0"/>
              </a:rPr>
              <a:t>Rwenzori</a:t>
            </a:r>
            <a:r>
              <a:rPr dirty="0" sz="3000" lang="en-GB" smtClean="0">
                <a:latin typeface="Arial" panose="020B0604020202020204" pitchFamily="34" charset="0"/>
                <a:cs typeface="Arial" panose="020B0604020202020204" pitchFamily="34" charset="0"/>
              </a:rPr>
              <a:t> </a:t>
            </a:r>
            <a:r>
              <a:rPr dirty="0" sz="3000" lang="en-GB">
                <a:latin typeface="Arial" panose="020B0604020202020204" pitchFamily="34" charset="0"/>
                <a:cs typeface="Arial" panose="020B0604020202020204" pitchFamily="34" charset="0"/>
              </a:rPr>
              <a:t>Development Program (LRDP)</a:t>
            </a:r>
            <a:endParaRPr dirty="0" sz="3000" lang="en-US">
              <a:latin typeface="Arial" panose="020B0604020202020204" pitchFamily="34" charset="0"/>
              <a:cs typeface="Arial" panose="020B0604020202020204" pitchFamily="34" charset="0"/>
            </a:endParaRPr>
          </a:p>
          <a:p>
            <a:pPr lvl="0">
              <a:buFont typeface="Wingdings" panose="05000000000000000000" pitchFamily="2" charset="2"/>
              <a:buChar char="q"/>
            </a:pPr>
            <a:r>
              <a:rPr dirty="0" sz="3000" lang="en-GB">
                <a:latin typeface="Arial" panose="020B0604020202020204" pitchFamily="34" charset="0"/>
                <a:cs typeface="Arial" panose="020B0604020202020204" pitchFamily="34" charset="0"/>
              </a:rPr>
              <a:t>Non PRDP/Non LRDP (Local Government Grant - LGG)</a:t>
            </a:r>
            <a:endParaRPr dirty="0" sz="3000" lang="en-US">
              <a:latin typeface="Arial" panose="020B0604020202020204" pitchFamily="34" charset="0"/>
              <a:cs typeface="Arial" panose="020B0604020202020204" pitchFamily="34" charset="0"/>
            </a:endParaRPr>
          </a:p>
          <a:p>
            <a:endParaRPr dirty="0" lang="en-US"/>
          </a:p>
          <a:p>
            <a:endParaRPr dirty="0" lang="en-US"/>
          </a:p>
        </p:txBody>
      </p:sp>
      <p:sp>
        <p:nvSpPr>
          <p:cNvPr id="1048655" name="Slide Number Placeholder 3"/>
          <p:cNvSpPr>
            <a:spLocks noGrp="1"/>
          </p:cNvSpPr>
          <p:nvPr>
            <p:ph type="sldNum" sz="quarter" idx="12"/>
          </p:nvPr>
        </p:nvSpPr>
        <p:spPr/>
        <p:txBody>
          <a:bodyPr/>
          <a:p>
            <a:fld id="{52A4F15D-8E49-495E-8C38-B6C68B07BE1E}" type="slidenum">
              <a:rPr lang="en-GB" smtClean="0"/>
              <a:t>19</a:t>
            </a:fld>
            <a:endParaRPr lang="en-GB"/>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62" name=""/>
        <p:cNvGrpSpPr/>
        <p:nvPr/>
      </p:nvGrpSpPr>
      <p:grpSpPr>
        <a:xfrm>
          <a:off x="0" y="0"/>
          <a:ext cx="0" cy="0"/>
          <a:chOff x="0" y="0"/>
          <a:chExt cx="0" cy="0"/>
        </a:xfrm>
      </p:grpSpPr>
      <p:sp>
        <p:nvSpPr>
          <p:cNvPr id="1048606" name="Title 1"/>
          <p:cNvSpPr>
            <a:spLocks noGrp="1"/>
          </p:cNvSpPr>
          <p:nvPr>
            <p:ph type="title"/>
          </p:nvPr>
        </p:nvSpPr>
        <p:spPr>
          <a:xfrm>
            <a:off x="436098" y="365126"/>
            <a:ext cx="11324492" cy="1069779"/>
          </a:xfrm>
        </p:spPr>
        <p:txBody>
          <a:bodyPr>
            <a:noAutofit/>
          </a:bodyPr>
          <a:p>
            <a:pPr algn="ctr"/>
            <a:r>
              <a:rPr b="1" dirty="0" sz="3600" lang="en-US" smtClean="0">
                <a:latin typeface="Arial" panose="020B0604020202020204" pitchFamily="34" charset="0"/>
                <a:cs typeface="Arial" panose="020B0604020202020204" pitchFamily="34" charset="0"/>
              </a:rPr>
              <a:t>Discretionary </a:t>
            </a:r>
            <a:r>
              <a:rPr b="1" dirty="0" sz="3600" lang="en-US">
                <a:latin typeface="Arial" panose="020B0604020202020204" pitchFamily="34" charset="0"/>
                <a:cs typeface="Arial" panose="020B0604020202020204" pitchFamily="34" charset="0"/>
              </a:rPr>
              <a:t>Development Equalization </a:t>
            </a:r>
            <a:r>
              <a:rPr b="1" dirty="0" sz="3600" lang="en-US" smtClean="0">
                <a:latin typeface="Arial" panose="020B0604020202020204" pitchFamily="34" charset="0"/>
                <a:cs typeface="Arial" panose="020B0604020202020204" pitchFamily="34" charset="0"/>
              </a:rPr>
              <a:t>Grant: Origin and What is in it?</a:t>
            </a:r>
            <a:endParaRPr b="1" dirty="0" sz="3600" lang="en-US">
              <a:latin typeface="Arial" panose="020B0604020202020204" pitchFamily="34" charset="0"/>
              <a:cs typeface="Arial" panose="020B0604020202020204" pitchFamily="34" charset="0"/>
            </a:endParaRPr>
          </a:p>
        </p:txBody>
      </p:sp>
      <p:sp>
        <p:nvSpPr>
          <p:cNvPr id="1048607" name="Content Placeholder 2"/>
          <p:cNvSpPr>
            <a:spLocks noGrp="1"/>
          </p:cNvSpPr>
          <p:nvPr>
            <p:ph idx="1"/>
          </p:nvPr>
        </p:nvSpPr>
        <p:spPr>
          <a:xfrm>
            <a:off x="838199" y="1670877"/>
            <a:ext cx="10922391" cy="4821997"/>
          </a:xfrm>
        </p:spPr>
        <p:txBody>
          <a:bodyPr>
            <a:normAutofit fontScale="85417" lnSpcReduction="20000"/>
          </a:bodyPr>
          <a:p>
            <a:pPr indent="0" marL="0">
              <a:buNone/>
            </a:pPr>
            <a:r>
              <a:rPr dirty="0" sz="3100" lang="en-US">
                <a:latin typeface="Arial" panose="020B0604020202020204" pitchFamily="34" charset="0"/>
                <a:cs typeface="Arial" panose="020B0604020202020204" pitchFamily="34" charset="0"/>
              </a:rPr>
              <a:t>The DDEG is a grant which started in FY 2016/17 after consolidating:</a:t>
            </a:r>
          </a:p>
          <a:p>
            <a:pPr lvl="1">
              <a:buFont typeface="Wingdings" panose="05000000000000000000" pitchFamily="2" charset="2"/>
              <a:buChar char="q"/>
            </a:pPr>
            <a:r>
              <a:rPr dirty="0" sz="3100" lang="en-US">
                <a:latin typeface="Arial" panose="020B0604020202020204" pitchFamily="34" charset="0"/>
                <a:cs typeface="Arial" panose="020B0604020202020204" pitchFamily="34" charset="0"/>
              </a:rPr>
              <a:t>T</a:t>
            </a:r>
            <a:r>
              <a:rPr dirty="0" sz="3100" lang="en-US" smtClean="0">
                <a:latin typeface="Arial" panose="020B0604020202020204" pitchFamily="34" charset="0"/>
                <a:cs typeface="Arial" panose="020B0604020202020204" pitchFamily="34" charset="0"/>
              </a:rPr>
              <a:t>he </a:t>
            </a:r>
            <a:r>
              <a:rPr dirty="0" sz="3100" lang="en-US">
                <a:latin typeface="Arial" panose="020B0604020202020204" pitchFamily="34" charset="0"/>
                <a:cs typeface="Arial" panose="020B0604020202020204" pitchFamily="34" charset="0"/>
              </a:rPr>
              <a:t>equalization grant;</a:t>
            </a:r>
          </a:p>
          <a:p>
            <a:pPr lvl="1">
              <a:buFont typeface="Wingdings" panose="05000000000000000000" pitchFamily="2" charset="2"/>
              <a:buChar char="q"/>
            </a:pPr>
            <a:r>
              <a:rPr dirty="0" sz="3100" lang="en-US">
                <a:latin typeface="Arial" panose="020B0604020202020204" pitchFamily="34" charset="0"/>
                <a:cs typeface="Arial" panose="020B0604020202020204" pitchFamily="34" charset="0"/>
              </a:rPr>
              <a:t>Local Government Management Service Delivery Program (</a:t>
            </a:r>
            <a:r>
              <a:rPr dirty="0" sz="3100" lang="en-US" smtClean="0">
                <a:latin typeface="Arial" panose="020B0604020202020204" pitchFamily="34" charset="0"/>
                <a:cs typeface="Arial" panose="020B0604020202020204" pitchFamily="34" charset="0"/>
              </a:rPr>
              <a:t>LGMSDP);</a:t>
            </a:r>
            <a:endParaRPr dirty="0" sz="3100" lang="en-US">
              <a:latin typeface="Arial" panose="020B0604020202020204" pitchFamily="34" charset="0"/>
              <a:cs typeface="Arial" panose="020B0604020202020204" pitchFamily="34" charset="0"/>
            </a:endParaRPr>
          </a:p>
          <a:p>
            <a:pPr lvl="1">
              <a:buFont typeface="Wingdings" panose="05000000000000000000" pitchFamily="2" charset="2"/>
              <a:buChar char="q"/>
            </a:pPr>
            <a:r>
              <a:rPr dirty="0" sz="3100" lang="en-US">
                <a:latin typeface="Arial" panose="020B0604020202020204" pitchFamily="34" charset="0"/>
                <a:cs typeface="Arial" panose="020B0604020202020204" pitchFamily="34" charset="0"/>
              </a:rPr>
              <a:t>Peace Recovery and Development Plan (PRDP);</a:t>
            </a:r>
          </a:p>
          <a:p>
            <a:pPr lvl="1">
              <a:buFont typeface="Wingdings" panose="05000000000000000000" pitchFamily="2" charset="2"/>
              <a:buChar char="q"/>
            </a:pPr>
            <a:r>
              <a:rPr dirty="0" sz="3100" lang="en-US" err="1" smtClean="0">
                <a:latin typeface="Arial" panose="020B0604020202020204" pitchFamily="34" charset="0"/>
                <a:cs typeface="Arial" panose="020B0604020202020204" pitchFamily="34" charset="0"/>
              </a:rPr>
              <a:t>Luweero-Rwenzori</a:t>
            </a:r>
            <a:r>
              <a:rPr dirty="0" sz="3100" lang="en-US" smtClean="0">
                <a:latin typeface="Arial" panose="020B0604020202020204" pitchFamily="34" charset="0"/>
                <a:cs typeface="Arial" panose="020B0604020202020204" pitchFamily="34" charset="0"/>
              </a:rPr>
              <a:t> </a:t>
            </a:r>
            <a:r>
              <a:rPr dirty="0" sz="3100" lang="en-US">
                <a:latin typeface="Arial" panose="020B0604020202020204" pitchFamily="34" charset="0"/>
                <a:cs typeface="Arial" panose="020B0604020202020204" pitchFamily="34" charset="0"/>
              </a:rPr>
              <a:t>Development Program (LRDP); and </a:t>
            </a:r>
          </a:p>
          <a:p>
            <a:pPr lvl="1">
              <a:buFont typeface="Wingdings" panose="05000000000000000000" pitchFamily="2" charset="2"/>
              <a:buChar char="q"/>
            </a:pPr>
            <a:r>
              <a:rPr dirty="0" sz="3100" lang="en-US">
                <a:latin typeface="Arial" panose="020B0604020202020204" pitchFamily="34" charset="0"/>
                <a:cs typeface="Arial" panose="020B0604020202020204" pitchFamily="34" charset="0"/>
              </a:rPr>
              <a:t>Uganda Support to Municipal Infrastructure Development (USMID</a:t>
            </a:r>
            <a:r>
              <a:rPr dirty="0" sz="3100" lang="en-US" smtClean="0">
                <a:latin typeface="Arial" panose="020B0604020202020204" pitchFamily="34" charset="0"/>
                <a:cs typeface="Arial" panose="020B0604020202020204" pitchFamily="34" charset="0"/>
              </a:rPr>
              <a:t>)</a:t>
            </a:r>
          </a:p>
          <a:p>
            <a:pPr indent="0" lvl="1" marL="457200">
              <a:buNone/>
            </a:pPr>
            <a:endParaRPr dirty="0" sz="3100" lang="en-US">
              <a:latin typeface="Arial" panose="020B0604020202020204" pitchFamily="34" charset="0"/>
              <a:cs typeface="Arial" panose="020B0604020202020204" pitchFamily="34" charset="0"/>
            </a:endParaRPr>
          </a:p>
          <a:p>
            <a:pPr indent="0" lvl="1" marL="457200">
              <a:buNone/>
            </a:pPr>
            <a:r>
              <a:rPr dirty="0" sz="3100" lang="en-US" smtClean="0">
                <a:latin typeface="Arial" panose="020B0604020202020204" pitchFamily="34" charset="0"/>
                <a:cs typeface="Arial" panose="020B0604020202020204" pitchFamily="34" charset="0"/>
              </a:rPr>
              <a:t>The grant is being managed by the Ministry of Local Government which is  a lead agency for implementation of Regional Development </a:t>
            </a:r>
            <a:r>
              <a:rPr dirty="0" sz="3100" lang="en-US" err="1" smtClean="0">
                <a:latin typeface="Arial" panose="020B0604020202020204" pitchFamily="34" charset="0"/>
                <a:cs typeface="Arial" panose="020B0604020202020204" pitchFamily="34" charset="0"/>
              </a:rPr>
              <a:t>Programme</a:t>
            </a:r>
            <a:r>
              <a:rPr dirty="0" sz="3100" lang="en-US" smtClean="0">
                <a:latin typeface="Arial" panose="020B0604020202020204" pitchFamily="34" charset="0"/>
                <a:cs typeface="Arial" panose="020B0604020202020204" pitchFamily="34" charset="0"/>
              </a:rPr>
              <a:t> under NDP3.</a:t>
            </a:r>
            <a:endParaRPr dirty="0" sz="3100" lang="en-US">
              <a:latin typeface="Arial" panose="020B0604020202020204" pitchFamily="34" charset="0"/>
              <a:cs typeface="Arial" panose="020B0604020202020204" pitchFamily="34" charset="0"/>
            </a:endParaRPr>
          </a:p>
          <a:p>
            <a:pPr indent="0" lvl="1" marL="457200">
              <a:buNone/>
            </a:pPr>
            <a:endParaRPr dirty="0" sz="3100" lang="en-US">
              <a:latin typeface="Arial" panose="020B0604020202020204" pitchFamily="34" charset="0"/>
              <a:cs typeface="Arial" panose="020B0604020202020204" pitchFamily="34" charset="0"/>
            </a:endParaRPr>
          </a:p>
          <a:p>
            <a:pPr indent="0" marL="0">
              <a:buNone/>
            </a:pPr>
            <a:r>
              <a:rPr dirty="0" sz="3100" lang="en-US">
                <a:latin typeface="Arial" panose="020B0604020202020204" pitchFamily="34" charset="0"/>
                <a:cs typeface="Arial" panose="020B0604020202020204" pitchFamily="34" charset="0"/>
              </a:rPr>
              <a:t>The DDEG is the only grant for LGs that </a:t>
            </a:r>
            <a:r>
              <a:rPr dirty="0" sz="3100" lang="en-US" smtClean="0">
                <a:latin typeface="Arial" panose="020B0604020202020204" pitchFamily="34" charset="0"/>
                <a:cs typeface="Arial" panose="020B0604020202020204" pitchFamily="34" charset="0"/>
              </a:rPr>
              <a:t>:</a:t>
            </a:r>
            <a:endParaRPr dirty="0" sz="3100" lang="en-US">
              <a:latin typeface="Arial" panose="020B0604020202020204" pitchFamily="34" charset="0"/>
              <a:cs typeface="Arial" panose="020B0604020202020204" pitchFamily="34" charset="0"/>
            </a:endParaRPr>
          </a:p>
          <a:p>
            <a:pPr lvl="1">
              <a:buFont typeface="Wingdings" panose="05000000000000000000" pitchFamily="2" charset="2"/>
              <a:buChar char="q"/>
            </a:pPr>
            <a:r>
              <a:rPr dirty="0" sz="3100" lang="en-US" smtClean="0">
                <a:latin typeface="Arial" panose="020B0604020202020204" pitchFamily="34" charset="0"/>
                <a:cs typeface="Arial" panose="020B0604020202020204" pitchFamily="34" charset="0"/>
              </a:rPr>
              <a:t>Is not </a:t>
            </a:r>
            <a:r>
              <a:rPr dirty="0" sz="3100" lang="en-US">
                <a:latin typeface="Arial" panose="020B0604020202020204" pitchFamily="34" charset="0"/>
                <a:cs typeface="Arial" panose="020B0604020202020204" pitchFamily="34" charset="0"/>
              </a:rPr>
              <a:t>earmarked to a particular </a:t>
            </a:r>
            <a:r>
              <a:rPr dirty="0" sz="3100" lang="en-US" err="1" smtClean="0">
                <a:latin typeface="Arial" panose="020B0604020202020204" pitchFamily="34" charset="0"/>
                <a:cs typeface="Arial" panose="020B0604020202020204" pitchFamily="34" charset="0"/>
              </a:rPr>
              <a:t>programme</a:t>
            </a:r>
            <a:r>
              <a:rPr dirty="0" sz="3100" lang="en-US" smtClean="0">
                <a:latin typeface="Arial" panose="020B0604020202020204" pitchFamily="34" charset="0"/>
                <a:cs typeface="Arial" panose="020B0604020202020204" pitchFamily="34" charset="0"/>
              </a:rPr>
              <a:t>; </a:t>
            </a:r>
            <a:r>
              <a:rPr dirty="0" sz="3100" lang="en-US">
                <a:latin typeface="Arial" panose="020B0604020202020204" pitchFamily="34" charset="0"/>
                <a:cs typeface="Arial" panose="020B0604020202020204" pitchFamily="34" charset="0"/>
              </a:rPr>
              <a:t>and </a:t>
            </a:r>
          </a:p>
          <a:p>
            <a:pPr lvl="1">
              <a:buFont typeface="Wingdings" panose="05000000000000000000" pitchFamily="2" charset="2"/>
              <a:buChar char="q"/>
            </a:pPr>
            <a:r>
              <a:rPr dirty="0" sz="3100" lang="en-US" smtClean="0">
                <a:latin typeface="Arial" panose="020B0604020202020204" pitchFamily="34" charset="0"/>
                <a:cs typeface="Arial" panose="020B0604020202020204" pitchFamily="34" charset="0"/>
              </a:rPr>
              <a:t>Provides </a:t>
            </a:r>
            <a:r>
              <a:rPr dirty="0" sz="3100" lang="en-US">
                <a:latin typeface="Arial" panose="020B0604020202020204" pitchFamily="34" charset="0"/>
                <a:cs typeface="Arial" panose="020B0604020202020204" pitchFamily="34" charset="0"/>
              </a:rPr>
              <a:t>non-earmarked fiscal resources </a:t>
            </a:r>
            <a:r>
              <a:rPr dirty="0" sz="3100" lang="en-US" smtClean="0">
                <a:latin typeface="Arial" panose="020B0604020202020204" pitchFamily="34" charset="0"/>
                <a:cs typeface="Arial" panose="020B0604020202020204" pitchFamily="34" charset="0"/>
              </a:rPr>
              <a:t>to </a:t>
            </a:r>
            <a:r>
              <a:rPr dirty="0" sz="3100" lang="en-US">
                <a:latin typeface="Arial" panose="020B0604020202020204" pitchFamily="34" charset="0"/>
                <a:cs typeface="Arial" panose="020B0604020202020204" pitchFamily="34" charset="0"/>
              </a:rPr>
              <a:t>the LGs to allow them to plan and prioritize </a:t>
            </a:r>
            <a:r>
              <a:rPr dirty="0" sz="3100" lang="en-US" smtClean="0">
                <a:latin typeface="Arial" panose="020B0604020202020204" pitchFamily="34" charset="0"/>
                <a:cs typeface="Arial" panose="020B0604020202020204" pitchFamily="34" charset="0"/>
              </a:rPr>
              <a:t>their local </a:t>
            </a:r>
            <a:r>
              <a:rPr dirty="0" sz="3100" lang="en-US">
                <a:latin typeface="Arial" panose="020B0604020202020204" pitchFamily="34" charset="0"/>
                <a:cs typeface="Arial" panose="020B0604020202020204" pitchFamily="34" charset="0"/>
              </a:rPr>
              <a:t>needs</a:t>
            </a:r>
            <a:r>
              <a:rPr dirty="0" sz="3100" lang="en-US" smtClean="0">
                <a:latin typeface="Arial" panose="020B0604020202020204" pitchFamily="34" charset="0"/>
                <a:cs typeface="Arial" panose="020B0604020202020204" pitchFamily="34" charset="0"/>
              </a:rPr>
              <a:t>.</a:t>
            </a:r>
          </a:p>
          <a:p>
            <a:pPr lvl="1"/>
            <a:endParaRPr dirty="0" lang="en-US">
              <a:latin typeface="Arial Narrow" panose="020B0606020202030204" pitchFamily="34" charset="0"/>
            </a:endParaRPr>
          </a:p>
          <a:p>
            <a:pPr indent="0" marL="0">
              <a:buNone/>
            </a:pPr>
            <a:endParaRPr dirty="0" lang="en-US"/>
          </a:p>
        </p:txBody>
      </p:sp>
      <p:sp>
        <p:nvSpPr>
          <p:cNvPr id="1048608" name="Slide Number Placeholder 3"/>
          <p:cNvSpPr>
            <a:spLocks noGrp="1"/>
          </p:cNvSpPr>
          <p:nvPr>
            <p:ph type="sldNum" sz="quarter" idx="12"/>
          </p:nvPr>
        </p:nvSpPr>
        <p:spPr/>
        <p:txBody>
          <a:bodyPr/>
          <a:p>
            <a:fld id="{52A4F15D-8E49-495E-8C38-B6C68B07BE1E}" type="slidenum">
              <a:rPr lang="en-GB" smtClean="0"/>
              <a:t>2</a:t>
            </a:fld>
            <a:endParaRPr lang="en-GB"/>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80" name=""/>
        <p:cNvGrpSpPr/>
        <p:nvPr/>
      </p:nvGrpSpPr>
      <p:grpSpPr>
        <a:xfrm>
          <a:off x="0" y="0"/>
          <a:ext cx="0" cy="0"/>
          <a:chOff x="0" y="0"/>
          <a:chExt cx="0" cy="0"/>
        </a:xfrm>
      </p:grpSpPr>
      <p:sp>
        <p:nvSpPr>
          <p:cNvPr id="1048656" name="Title 1"/>
          <p:cNvSpPr>
            <a:spLocks noGrp="1"/>
          </p:cNvSpPr>
          <p:nvPr>
            <p:ph type="title"/>
          </p:nvPr>
        </p:nvSpPr>
        <p:spPr/>
        <p:txBody>
          <a:bodyPr/>
          <a:p>
            <a:r>
              <a:rPr dirty="0" lang="en-US" smtClean="0">
                <a:latin typeface="Arial" panose="020B0604020202020204" pitchFamily="34" charset="0"/>
                <a:cs typeface="Arial" panose="020B0604020202020204" pitchFamily="34" charset="0"/>
              </a:rPr>
              <a:t>Allocation of DDEG under EU Budget Support</a:t>
            </a:r>
            <a:endParaRPr dirty="0" lang="en-US">
              <a:latin typeface="Arial" panose="020B0604020202020204" pitchFamily="34" charset="0"/>
              <a:cs typeface="Arial" panose="020B0604020202020204" pitchFamily="34" charset="0"/>
            </a:endParaRPr>
          </a:p>
        </p:txBody>
      </p:sp>
      <p:graphicFrame>
        <p:nvGraphicFramePr>
          <p:cNvPr id="4194312" name="Content Placeholder 4"/>
          <p:cNvGraphicFramePr>
            <a:graphicFrameLocks noGrp="1"/>
          </p:cNvGraphicFramePr>
          <p:nvPr>
            <p:ph idx="1"/>
          </p:nvPr>
        </p:nvGraphicFramePr>
        <p:xfrm>
          <a:off x="1219199" y="1683404"/>
          <a:ext cx="9818914" cy="4803479"/>
        </p:xfrm>
        <a:graphic>
          <a:graphicData uri="http://schemas.openxmlformats.org/drawingml/2006/table">
            <a:tbl>
              <a:tblPr firstRow="1" firstCol="1" bandRow="1">
                <a:tableStyleId>{5C22544A-7EE6-4342-B048-85BDC9FD1C3A}</a:tableStyleId>
              </a:tblPr>
              <a:tblGrid>
                <a:gridCol w="4478221"/>
                <a:gridCol w="1393224"/>
                <a:gridCol w="1850998"/>
                <a:gridCol w="2096471"/>
              </a:tblGrid>
              <a:tr h="588258">
                <a:tc>
                  <a:txBody>
                    <a:bodyPr/>
                    <a:p>
                      <a:pPr algn="just" marL="0" marR="0">
                        <a:lnSpc>
                          <a:spcPct val="107000"/>
                        </a:lnSpc>
                        <a:spcBef>
                          <a:spcPts val="0"/>
                        </a:spcBef>
                        <a:spcAft>
                          <a:spcPts val="0"/>
                        </a:spcAft>
                      </a:pPr>
                      <a:r>
                        <a:rPr dirty="0" sz="1200" lang="en-GB" err="1" smtClean="0">
                          <a:effectLst/>
                          <a:latin typeface="Arial" panose="020B0604020202020204" pitchFamily="34" charset="0"/>
                          <a:cs typeface="Arial" panose="020B0604020202020204" pitchFamily="34" charset="0"/>
                        </a:rPr>
                        <a:t>Luweero</a:t>
                      </a:r>
                      <a:r>
                        <a:rPr dirty="0" sz="1200" lang="en-GB" smtClean="0">
                          <a:effectLst/>
                          <a:latin typeface="Arial" panose="020B0604020202020204" pitchFamily="34" charset="0"/>
                          <a:cs typeface="Arial" panose="020B0604020202020204" pitchFamily="34" charset="0"/>
                        </a:rPr>
                        <a:t>/</a:t>
                      </a:r>
                      <a:r>
                        <a:rPr dirty="0" sz="1200" lang="en-GB" err="1" smtClean="0">
                          <a:effectLst/>
                          <a:latin typeface="Arial" panose="020B0604020202020204" pitchFamily="34" charset="0"/>
                          <a:cs typeface="Arial" panose="020B0604020202020204" pitchFamily="34" charset="0"/>
                        </a:rPr>
                        <a:t>Rwenzori</a:t>
                      </a:r>
                      <a:r>
                        <a:rPr dirty="0" sz="1200" lang="en-GB" smtClean="0">
                          <a:effectLst/>
                          <a:latin typeface="Arial" panose="020B0604020202020204" pitchFamily="34" charset="0"/>
                          <a:cs typeface="Arial" panose="020B0604020202020204" pitchFamily="34" charset="0"/>
                        </a:rPr>
                        <a:t> </a:t>
                      </a:r>
                      <a:r>
                        <a:rPr dirty="0" sz="1200" lang="en-GB" err="1">
                          <a:effectLst/>
                          <a:latin typeface="Arial" panose="020B0604020202020204" pitchFamily="34" charset="0"/>
                          <a:cs typeface="Arial" panose="020B0604020202020204" pitchFamily="34" charset="0"/>
                        </a:rPr>
                        <a:t>Devt</a:t>
                      </a:r>
                      <a:r>
                        <a:rPr dirty="0" sz="1200" lang="en-GB">
                          <a:effectLst/>
                          <a:latin typeface="Arial" panose="020B0604020202020204" pitchFamily="34" charset="0"/>
                          <a:cs typeface="Arial" panose="020B0604020202020204" pitchFamily="34" charset="0"/>
                        </a:rPr>
                        <a:t> </a:t>
                      </a:r>
                      <a:r>
                        <a:rPr dirty="0" sz="1200" lang="en-GB" err="1">
                          <a:effectLst/>
                          <a:latin typeface="Arial" panose="020B0604020202020204" pitchFamily="34" charset="0"/>
                          <a:cs typeface="Arial" panose="020B0604020202020204" pitchFamily="34" charset="0"/>
                        </a:rPr>
                        <a:t>Prgm</a:t>
                      </a:r>
                      <a:r>
                        <a:rPr dirty="0" sz="1200" lang="en-GB">
                          <a:effectLst/>
                          <a:latin typeface="Arial" panose="020B0604020202020204" pitchFamily="34" charset="0"/>
                          <a:cs typeface="Arial" panose="020B0604020202020204" pitchFamily="34" charset="0"/>
                        </a:rPr>
                        <a:t>(LRDP)</a:t>
                      </a:r>
                      <a:endParaRPr dirty="0" sz="1100" lang="en-US">
                        <a:effectLst/>
                        <a:latin typeface="Arial" panose="020B0604020202020204" pitchFamily="34" charset="0"/>
                        <a:ea typeface="Calibri" panose="020F0502020204030204" pitchFamily="34" charset="0"/>
                        <a:cs typeface="Arial" panose="020B0604020202020204" pitchFamily="34" charset="0"/>
                      </a:endParaRPr>
                    </a:p>
                  </a:txBody>
                  <a:tcPr marL="66213" marR="66213" marT="0" marB="0" anchor="b"/>
                </a:tc>
                <a:tc>
                  <a:txBody>
                    <a:bodyPr/>
                    <a:p>
                      <a:pPr algn="just" marL="0" marR="0">
                        <a:lnSpc>
                          <a:spcPct val="107000"/>
                        </a:lnSpc>
                        <a:spcBef>
                          <a:spcPts val="0"/>
                        </a:spcBef>
                        <a:spcAft>
                          <a:spcPts val="0"/>
                        </a:spcAft>
                      </a:pPr>
                      <a:r>
                        <a:rPr sz="1200" lang="en-GB">
                          <a:effectLst/>
                          <a:latin typeface="Arial" panose="020B0604020202020204" pitchFamily="34" charset="0"/>
                          <a:cs typeface="Arial" panose="020B0604020202020204" pitchFamily="34" charset="0"/>
                        </a:rPr>
                        <a:t>NO OF LGs</a:t>
                      </a:r>
                      <a:endParaRPr sz="1100" lang="en-US">
                        <a:effectLst/>
                        <a:latin typeface="Arial" panose="020B0604020202020204" pitchFamily="34" charset="0"/>
                        <a:ea typeface="Calibri" panose="020F0502020204030204" pitchFamily="34" charset="0"/>
                        <a:cs typeface="Arial" panose="020B0604020202020204" pitchFamily="34" charset="0"/>
                      </a:endParaRPr>
                    </a:p>
                  </a:txBody>
                  <a:tcPr marL="66213" marR="66213" marT="0" marB="0" anchor="b"/>
                </a:tc>
                <a:tc>
                  <a:txBody>
                    <a:bodyPr/>
                    <a:p>
                      <a:pPr algn="just" marL="0" marR="0">
                        <a:lnSpc>
                          <a:spcPct val="107000"/>
                        </a:lnSpc>
                        <a:spcBef>
                          <a:spcPts val="0"/>
                        </a:spcBef>
                        <a:spcAft>
                          <a:spcPts val="0"/>
                        </a:spcAft>
                      </a:pPr>
                      <a:r>
                        <a:rPr sz="1200" lang="en-GB">
                          <a:effectLst/>
                          <a:latin typeface="Arial" panose="020B0604020202020204" pitchFamily="34" charset="0"/>
                          <a:cs typeface="Arial" panose="020B0604020202020204" pitchFamily="34" charset="0"/>
                        </a:rPr>
                        <a:t>Unit allocation Shs.</a:t>
                      </a:r>
                      <a:endParaRPr sz="1100" lang="en-US">
                        <a:effectLst/>
                        <a:latin typeface="Arial" panose="020B0604020202020204" pitchFamily="34" charset="0"/>
                        <a:ea typeface="Calibri" panose="020F0502020204030204" pitchFamily="34" charset="0"/>
                        <a:cs typeface="Arial" panose="020B0604020202020204" pitchFamily="34" charset="0"/>
                      </a:endParaRPr>
                    </a:p>
                  </a:txBody>
                  <a:tcPr marL="66213" marR="66213" marT="0" marB="0" anchor="b"/>
                </a:tc>
                <a:tc>
                  <a:txBody>
                    <a:bodyPr/>
                    <a:p>
                      <a:pPr marL="0" marR="0">
                        <a:lnSpc>
                          <a:spcPct val="107000"/>
                        </a:lnSpc>
                        <a:spcBef>
                          <a:spcPts val="0"/>
                        </a:spcBef>
                        <a:spcAft>
                          <a:spcPts val="0"/>
                        </a:spcAft>
                      </a:pPr>
                      <a:r>
                        <a:rPr dirty="0" sz="1200" lang="en-GB" err="1">
                          <a:effectLst/>
                          <a:latin typeface="Arial" panose="020B0604020202020204" pitchFamily="34" charset="0"/>
                          <a:cs typeface="Arial" panose="020B0604020202020204" pitchFamily="34" charset="0"/>
                        </a:rPr>
                        <a:t>Ushs</a:t>
                      </a:r>
                      <a:r>
                        <a:rPr dirty="0" sz="1200" lang="en-GB">
                          <a:effectLst/>
                          <a:latin typeface="Arial" panose="020B0604020202020204" pitchFamily="34" charset="0"/>
                          <a:cs typeface="Arial" panose="020B0604020202020204" pitchFamily="34" charset="0"/>
                        </a:rPr>
                        <a:t> billions        FY2020/21</a:t>
                      </a:r>
                      <a:endParaRPr dirty="0" sz="1100" lang="en-US">
                        <a:effectLst/>
                        <a:latin typeface="Arial" panose="020B0604020202020204" pitchFamily="34" charset="0"/>
                        <a:ea typeface="Calibri" panose="020F0502020204030204" pitchFamily="34" charset="0"/>
                        <a:cs typeface="Arial" panose="020B0604020202020204" pitchFamily="34" charset="0"/>
                      </a:endParaRPr>
                    </a:p>
                  </a:txBody>
                  <a:tcPr marL="66213" marR="66213" marT="0" marB="0" anchor="b"/>
                </a:tc>
              </a:tr>
              <a:tr h="392766">
                <a:tc>
                  <a:txBody>
                    <a:bodyPr/>
                    <a:p>
                      <a:pPr algn="just" marL="0" marR="0">
                        <a:lnSpc>
                          <a:spcPct val="107000"/>
                        </a:lnSpc>
                        <a:spcBef>
                          <a:spcPts val="0"/>
                        </a:spcBef>
                        <a:spcAft>
                          <a:spcPts val="0"/>
                        </a:spcAft>
                      </a:pPr>
                      <a:r>
                        <a:rPr dirty="0" sz="1100" lang="en-GB">
                          <a:effectLst/>
                          <a:latin typeface="Arial" panose="020B0604020202020204" pitchFamily="34" charset="0"/>
                          <a:cs typeface="Arial" panose="020B0604020202020204" pitchFamily="34" charset="0"/>
                        </a:rPr>
                        <a:t>LRDP Districts</a:t>
                      </a:r>
                      <a:endParaRPr dirty="0" sz="1100" lang="en-US">
                        <a:effectLst/>
                        <a:latin typeface="Arial" panose="020B0604020202020204" pitchFamily="34" charset="0"/>
                        <a:ea typeface="Calibri" panose="020F0502020204030204" pitchFamily="34" charset="0"/>
                        <a:cs typeface="Arial" panose="020B0604020202020204" pitchFamily="34" charset="0"/>
                      </a:endParaRPr>
                    </a:p>
                  </a:txBody>
                  <a:tcPr marL="66213" marR="66213" marT="0" marB="0" anchor="b"/>
                </a:tc>
                <a:tc>
                  <a:txBody>
                    <a:bodyPr/>
                    <a:p>
                      <a:pPr algn="r" marL="0" marR="0">
                        <a:lnSpc>
                          <a:spcPct val="107000"/>
                        </a:lnSpc>
                        <a:spcBef>
                          <a:spcPts val="0"/>
                        </a:spcBef>
                        <a:spcAft>
                          <a:spcPts val="0"/>
                        </a:spcAft>
                      </a:pPr>
                      <a:r>
                        <a:rPr sz="1100" lang="en-GB">
                          <a:effectLst/>
                          <a:latin typeface="Arial" panose="020B0604020202020204" pitchFamily="34" charset="0"/>
                          <a:cs typeface="Arial" panose="020B0604020202020204" pitchFamily="34" charset="0"/>
                        </a:rPr>
                        <a:t>                 16 </a:t>
                      </a:r>
                      <a:endParaRPr sz="1100" lang="en-US">
                        <a:effectLst/>
                        <a:latin typeface="Arial" panose="020B0604020202020204" pitchFamily="34" charset="0"/>
                        <a:ea typeface="Calibri" panose="020F0502020204030204" pitchFamily="34" charset="0"/>
                        <a:cs typeface="Arial" panose="020B0604020202020204" pitchFamily="34" charset="0"/>
                      </a:endParaRPr>
                    </a:p>
                  </a:txBody>
                  <a:tcPr marL="66213" marR="66213" marT="0" marB="0" anchor="b"/>
                </a:tc>
                <a:tc>
                  <a:txBody>
                    <a:bodyPr/>
                    <a:p>
                      <a:pPr algn="r" marL="0" marR="0">
                        <a:lnSpc>
                          <a:spcPct val="107000"/>
                        </a:lnSpc>
                        <a:spcBef>
                          <a:spcPts val="0"/>
                        </a:spcBef>
                        <a:spcAft>
                          <a:spcPts val="0"/>
                        </a:spcAft>
                      </a:pPr>
                      <a:r>
                        <a:rPr sz="1100" lang="en-GB">
                          <a:effectLst/>
                          <a:latin typeface="Arial" panose="020B0604020202020204" pitchFamily="34" charset="0"/>
                          <a:cs typeface="Arial" panose="020B0604020202020204" pitchFamily="34" charset="0"/>
                        </a:rPr>
                        <a:t>                   56,250,000 </a:t>
                      </a:r>
                      <a:endParaRPr sz="1100" lang="en-US">
                        <a:effectLst/>
                        <a:latin typeface="Arial" panose="020B0604020202020204" pitchFamily="34" charset="0"/>
                        <a:ea typeface="Calibri" panose="020F0502020204030204" pitchFamily="34" charset="0"/>
                        <a:cs typeface="Arial" panose="020B0604020202020204" pitchFamily="34" charset="0"/>
                      </a:endParaRPr>
                    </a:p>
                  </a:txBody>
                  <a:tcPr marL="66213" marR="66213" marT="0" marB="0" anchor="b"/>
                </a:tc>
                <a:tc>
                  <a:txBody>
                    <a:bodyPr/>
                    <a:p>
                      <a:pPr algn="r" marL="0" marR="0">
                        <a:lnSpc>
                          <a:spcPct val="107000"/>
                        </a:lnSpc>
                        <a:spcBef>
                          <a:spcPts val="0"/>
                        </a:spcBef>
                        <a:spcAft>
                          <a:spcPts val="0"/>
                        </a:spcAft>
                      </a:pPr>
                      <a:r>
                        <a:rPr sz="1100" lang="en-GB">
                          <a:effectLst/>
                          <a:latin typeface="Arial" panose="020B0604020202020204" pitchFamily="34" charset="0"/>
                          <a:cs typeface="Arial" panose="020B0604020202020204" pitchFamily="34" charset="0"/>
                        </a:rPr>
                        <a:t>          900,000,000 </a:t>
                      </a:r>
                      <a:endParaRPr sz="1100" lang="en-US">
                        <a:effectLst/>
                        <a:latin typeface="Arial" panose="020B0604020202020204" pitchFamily="34" charset="0"/>
                        <a:ea typeface="Calibri" panose="020F0502020204030204" pitchFamily="34" charset="0"/>
                        <a:cs typeface="Arial" panose="020B0604020202020204" pitchFamily="34" charset="0"/>
                      </a:endParaRPr>
                    </a:p>
                  </a:txBody>
                  <a:tcPr marL="66213" marR="66213" marT="0" marB="0" anchor="b"/>
                </a:tc>
              </a:tr>
              <a:tr h="356765">
                <a:tc>
                  <a:txBody>
                    <a:bodyPr/>
                    <a:p>
                      <a:pPr algn="just" marL="0" marR="0">
                        <a:lnSpc>
                          <a:spcPct val="107000"/>
                        </a:lnSpc>
                        <a:spcBef>
                          <a:spcPts val="0"/>
                        </a:spcBef>
                        <a:spcAft>
                          <a:spcPts val="0"/>
                        </a:spcAft>
                      </a:pPr>
                      <a:r>
                        <a:rPr sz="1100" lang="en-GB">
                          <a:effectLst/>
                          <a:latin typeface="Arial" panose="020B0604020202020204" pitchFamily="34" charset="0"/>
                          <a:cs typeface="Arial" panose="020B0604020202020204" pitchFamily="34" charset="0"/>
                        </a:rPr>
                        <a:t>LRDP Sub-Counties</a:t>
                      </a:r>
                      <a:endParaRPr sz="1100" lang="en-US">
                        <a:effectLst/>
                        <a:latin typeface="Arial" panose="020B0604020202020204" pitchFamily="34" charset="0"/>
                        <a:ea typeface="Calibri" panose="020F0502020204030204" pitchFamily="34" charset="0"/>
                        <a:cs typeface="Arial" panose="020B0604020202020204" pitchFamily="34" charset="0"/>
                      </a:endParaRPr>
                    </a:p>
                  </a:txBody>
                  <a:tcPr marL="66213" marR="66213" marT="0" marB="0" anchor="b"/>
                </a:tc>
                <a:tc>
                  <a:txBody>
                    <a:bodyPr/>
                    <a:p>
                      <a:pPr algn="r" marL="0" marR="0">
                        <a:lnSpc>
                          <a:spcPct val="107000"/>
                        </a:lnSpc>
                        <a:spcBef>
                          <a:spcPts val="0"/>
                        </a:spcBef>
                        <a:spcAft>
                          <a:spcPts val="0"/>
                        </a:spcAft>
                      </a:pPr>
                      <a:r>
                        <a:rPr sz="1100" lang="en-GB">
                          <a:effectLst/>
                          <a:latin typeface="Arial" panose="020B0604020202020204" pitchFamily="34" charset="0"/>
                          <a:cs typeface="Arial" panose="020B0604020202020204" pitchFamily="34" charset="0"/>
                        </a:rPr>
                        <a:t>                             180 </a:t>
                      </a:r>
                      <a:endParaRPr sz="1100" lang="en-US">
                        <a:effectLst/>
                        <a:latin typeface="Arial" panose="020B0604020202020204" pitchFamily="34" charset="0"/>
                        <a:ea typeface="Calibri" panose="020F0502020204030204" pitchFamily="34" charset="0"/>
                        <a:cs typeface="Arial" panose="020B0604020202020204" pitchFamily="34" charset="0"/>
                      </a:endParaRPr>
                    </a:p>
                  </a:txBody>
                  <a:tcPr marL="66213" marR="66213" marT="0" marB="0" anchor="b"/>
                </a:tc>
                <a:tc>
                  <a:txBody>
                    <a:bodyPr/>
                    <a:p>
                      <a:pPr algn="r" marL="0" marR="0">
                        <a:lnSpc>
                          <a:spcPct val="107000"/>
                        </a:lnSpc>
                        <a:spcBef>
                          <a:spcPts val="0"/>
                        </a:spcBef>
                        <a:spcAft>
                          <a:spcPts val="0"/>
                        </a:spcAft>
                      </a:pPr>
                      <a:r>
                        <a:rPr sz="1100" lang="en-GB">
                          <a:effectLst/>
                          <a:latin typeface="Arial" panose="020B0604020202020204" pitchFamily="34" charset="0"/>
                          <a:cs typeface="Arial" panose="020B0604020202020204" pitchFamily="34" charset="0"/>
                        </a:rPr>
                        <a:t>                   24,326,566</a:t>
                      </a:r>
                      <a:endParaRPr sz="1100" lang="en-US">
                        <a:effectLst/>
                        <a:latin typeface="Arial" panose="020B0604020202020204" pitchFamily="34" charset="0"/>
                        <a:ea typeface="Calibri" panose="020F0502020204030204" pitchFamily="34" charset="0"/>
                        <a:cs typeface="Arial" panose="020B0604020202020204" pitchFamily="34" charset="0"/>
                      </a:endParaRPr>
                    </a:p>
                  </a:txBody>
                  <a:tcPr marL="66213" marR="66213" marT="0" marB="0" anchor="b"/>
                </a:tc>
                <a:tc>
                  <a:txBody>
                    <a:bodyPr/>
                    <a:p>
                      <a:pPr algn="r" marL="0" marR="0">
                        <a:lnSpc>
                          <a:spcPct val="107000"/>
                        </a:lnSpc>
                        <a:spcBef>
                          <a:spcPts val="0"/>
                        </a:spcBef>
                        <a:spcAft>
                          <a:spcPts val="0"/>
                        </a:spcAft>
                      </a:pPr>
                      <a:r>
                        <a:rPr sz="1100" lang="en-GB">
                          <a:effectLst/>
                          <a:latin typeface="Arial" panose="020B0604020202020204" pitchFamily="34" charset="0"/>
                          <a:cs typeface="Arial" panose="020B0604020202020204" pitchFamily="34" charset="0"/>
                        </a:rPr>
                        <a:t>  4,378,781’880</a:t>
                      </a:r>
                      <a:endParaRPr sz="1100" lang="en-US">
                        <a:effectLst/>
                        <a:latin typeface="Arial" panose="020B0604020202020204" pitchFamily="34" charset="0"/>
                        <a:ea typeface="Calibri" panose="020F0502020204030204" pitchFamily="34" charset="0"/>
                        <a:cs typeface="Arial" panose="020B0604020202020204" pitchFamily="34" charset="0"/>
                      </a:endParaRPr>
                    </a:p>
                  </a:txBody>
                  <a:tcPr marL="66213" marR="66213" marT="0" marB="0" anchor="b"/>
                </a:tc>
              </a:tr>
              <a:tr h="356765">
                <a:tc>
                  <a:txBody>
                    <a:bodyPr/>
                    <a:p>
                      <a:pPr algn="just" marL="0" marR="0">
                        <a:lnSpc>
                          <a:spcPct val="107000"/>
                        </a:lnSpc>
                        <a:spcBef>
                          <a:spcPts val="0"/>
                        </a:spcBef>
                        <a:spcAft>
                          <a:spcPts val="0"/>
                        </a:spcAft>
                      </a:pPr>
                      <a:r>
                        <a:rPr dirty="0" sz="1100" lang="en-GB">
                          <a:effectLst/>
                          <a:latin typeface="Arial" panose="020B0604020202020204" pitchFamily="34" charset="0"/>
                          <a:cs typeface="Arial" panose="020B0604020202020204" pitchFamily="34" charset="0"/>
                        </a:rPr>
                        <a:t>LRDP TCs and Division </a:t>
                      </a:r>
                      <a:endParaRPr dirty="0" sz="1100" lang="en-US">
                        <a:effectLst/>
                        <a:latin typeface="Arial" panose="020B0604020202020204" pitchFamily="34" charset="0"/>
                        <a:ea typeface="Calibri" panose="020F0502020204030204" pitchFamily="34" charset="0"/>
                        <a:cs typeface="Arial" panose="020B0604020202020204" pitchFamily="34" charset="0"/>
                      </a:endParaRPr>
                    </a:p>
                  </a:txBody>
                  <a:tcPr marL="66213" marR="66213" marT="0" marB="0" anchor="b"/>
                </a:tc>
                <a:tc>
                  <a:txBody>
                    <a:bodyPr/>
                    <a:p>
                      <a:pPr algn="r" marL="0" marR="0">
                        <a:lnSpc>
                          <a:spcPct val="107000"/>
                        </a:lnSpc>
                        <a:spcBef>
                          <a:spcPts val="0"/>
                        </a:spcBef>
                        <a:spcAft>
                          <a:spcPts val="0"/>
                        </a:spcAft>
                      </a:pPr>
                      <a:r>
                        <a:rPr sz="1100" lang="en-GB">
                          <a:effectLst/>
                          <a:latin typeface="Arial" panose="020B0604020202020204" pitchFamily="34" charset="0"/>
                          <a:cs typeface="Arial" panose="020B0604020202020204" pitchFamily="34" charset="0"/>
                        </a:rPr>
                        <a:t>              81</a:t>
                      </a:r>
                      <a:endParaRPr sz="1100" lang="en-US">
                        <a:effectLst/>
                        <a:latin typeface="Arial" panose="020B0604020202020204" pitchFamily="34" charset="0"/>
                        <a:ea typeface="Calibri" panose="020F0502020204030204" pitchFamily="34" charset="0"/>
                        <a:cs typeface="Arial" panose="020B0604020202020204" pitchFamily="34" charset="0"/>
                      </a:endParaRPr>
                    </a:p>
                  </a:txBody>
                  <a:tcPr marL="66213" marR="66213" marT="0" marB="0" anchor="b"/>
                </a:tc>
                <a:tc>
                  <a:txBody>
                    <a:bodyPr/>
                    <a:p>
                      <a:pPr algn="r" marL="0" marR="0">
                        <a:lnSpc>
                          <a:spcPct val="107000"/>
                        </a:lnSpc>
                        <a:spcBef>
                          <a:spcPts val="0"/>
                        </a:spcBef>
                        <a:spcAft>
                          <a:spcPts val="0"/>
                        </a:spcAft>
                      </a:pPr>
                      <a:r>
                        <a:rPr sz="1100" lang="en-GB">
                          <a:effectLst/>
                          <a:latin typeface="Arial" panose="020B0604020202020204" pitchFamily="34" charset="0"/>
                          <a:cs typeface="Arial" panose="020B0604020202020204" pitchFamily="34" charset="0"/>
                        </a:rPr>
                        <a:t>                   24,326,566</a:t>
                      </a:r>
                      <a:endParaRPr sz="1100" lang="en-US">
                        <a:effectLst/>
                        <a:latin typeface="Arial" panose="020B0604020202020204" pitchFamily="34" charset="0"/>
                        <a:ea typeface="Calibri" panose="020F0502020204030204" pitchFamily="34" charset="0"/>
                        <a:cs typeface="Arial" panose="020B0604020202020204" pitchFamily="34" charset="0"/>
                      </a:endParaRPr>
                    </a:p>
                  </a:txBody>
                  <a:tcPr marL="66213" marR="66213" marT="0" marB="0" anchor="b"/>
                </a:tc>
                <a:tc>
                  <a:txBody>
                    <a:bodyPr/>
                    <a:p>
                      <a:pPr algn="r" marL="0" marR="0">
                        <a:lnSpc>
                          <a:spcPct val="107000"/>
                        </a:lnSpc>
                        <a:spcBef>
                          <a:spcPts val="0"/>
                        </a:spcBef>
                        <a:spcAft>
                          <a:spcPts val="0"/>
                        </a:spcAft>
                      </a:pPr>
                      <a:r>
                        <a:rPr sz="1100" lang="en-GB">
                          <a:effectLst/>
                          <a:latin typeface="Arial" panose="020B0604020202020204" pitchFamily="34" charset="0"/>
                          <a:cs typeface="Arial" panose="020B0604020202020204" pitchFamily="34" charset="0"/>
                        </a:rPr>
                        <a:t>       1,970,451,846</a:t>
                      </a:r>
                      <a:endParaRPr sz="1100" lang="en-US">
                        <a:effectLst/>
                        <a:latin typeface="Arial" panose="020B0604020202020204" pitchFamily="34" charset="0"/>
                        <a:ea typeface="Calibri" panose="020F0502020204030204" pitchFamily="34" charset="0"/>
                        <a:cs typeface="Arial" panose="020B0604020202020204" pitchFamily="34" charset="0"/>
                      </a:endParaRPr>
                    </a:p>
                  </a:txBody>
                  <a:tcPr marL="66213" marR="66213" marT="0" marB="0" anchor="b"/>
                </a:tc>
              </a:tr>
              <a:tr h="356765">
                <a:tc>
                  <a:txBody>
                    <a:bodyPr/>
                    <a:p>
                      <a:pPr marL="0" marR="0">
                        <a:lnSpc>
                          <a:spcPct val="107000"/>
                        </a:lnSpc>
                        <a:spcBef>
                          <a:spcPts val="0"/>
                        </a:spcBef>
                        <a:spcAft>
                          <a:spcPts val="0"/>
                        </a:spcAft>
                      </a:pPr>
                      <a:r>
                        <a:rPr dirty="0" sz="1100" lang="en-GB">
                          <a:effectLst/>
                          <a:latin typeface="Arial" panose="020B0604020202020204" pitchFamily="34" charset="0"/>
                          <a:cs typeface="Arial" panose="020B0604020202020204" pitchFamily="34" charset="0"/>
                        </a:rPr>
                        <a:t>LRDP M/C</a:t>
                      </a:r>
                      <a:endParaRPr dirty="0" sz="1100" lang="en-US">
                        <a:effectLst/>
                        <a:latin typeface="Arial" panose="020B0604020202020204" pitchFamily="34" charset="0"/>
                        <a:ea typeface="Calibri" panose="020F0502020204030204" pitchFamily="34" charset="0"/>
                        <a:cs typeface="Arial" panose="020B0604020202020204" pitchFamily="34" charset="0"/>
                      </a:endParaRPr>
                    </a:p>
                  </a:txBody>
                  <a:tcPr marL="66213" marR="66213" marT="0" marB="0" anchor="b"/>
                </a:tc>
                <a:tc>
                  <a:txBody>
                    <a:bodyPr/>
                    <a:p>
                      <a:pPr algn="r" marL="0" marR="0">
                        <a:lnSpc>
                          <a:spcPct val="107000"/>
                        </a:lnSpc>
                        <a:spcBef>
                          <a:spcPts val="0"/>
                        </a:spcBef>
                        <a:spcAft>
                          <a:spcPts val="0"/>
                        </a:spcAft>
                      </a:pPr>
                      <a:r>
                        <a:rPr sz="1100" lang="en-GB">
                          <a:effectLst/>
                          <a:latin typeface="Arial" panose="020B0604020202020204" pitchFamily="34" charset="0"/>
                          <a:cs typeface="Arial" panose="020B0604020202020204" pitchFamily="34" charset="0"/>
                        </a:rPr>
                        <a:t>                   9 </a:t>
                      </a:r>
                      <a:endParaRPr sz="1100" lang="en-US">
                        <a:effectLst/>
                        <a:latin typeface="Arial" panose="020B0604020202020204" pitchFamily="34" charset="0"/>
                        <a:ea typeface="Calibri" panose="020F0502020204030204" pitchFamily="34" charset="0"/>
                        <a:cs typeface="Arial" panose="020B0604020202020204" pitchFamily="34" charset="0"/>
                      </a:endParaRPr>
                    </a:p>
                  </a:txBody>
                  <a:tcPr marL="66213" marR="66213" marT="0" marB="0" anchor="b"/>
                </a:tc>
                <a:tc>
                  <a:txBody>
                    <a:bodyPr/>
                    <a:p>
                      <a:pPr algn="r" marL="0" marR="0">
                        <a:lnSpc>
                          <a:spcPct val="107000"/>
                        </a:lnSpc>
                        <a:spcBef>
                          <a:spcPts val="0"/>
                        </a:spcBef>
                        <a:spcAft>
                          <a:spcPts val="0"/>
                        </a:spcAft>
                      </a:pPr>
                      <a:r>
                        <a:rPr sz="1100" lang="en-GB">
                          <a:effectLst/>
                          <a:latin typeface="Arial" panose="020B0604020202020204" pitchFamily="34" charset="0"/>
                          <a:cs typeface="Arial" panose="020B0604020202020204" pitchFamily="34" charset="0"/>
                        </a:rPr>
                        <a:t>                     41,108,886 </a:t>
                      </a:r>
                      <a:endParaRPr sz="1100" lang="en-US">
                        <a:effectLst/>
                        <a:latin typeface="Arial" panose="020B0604020202020204" pitchFamily="34" charset="0"/>
                        <a:ea typeface="Calibri" panose="020F0502020204030204" pitchFamily="34" charset="0"/>
                        <a:cs typeface="Arial" panose="020B0604020202020204" pitchFamily="34" charset="0"/>
                      </a:endParaRPr>
                    </a:p>
                  </a:txBody>
                  <a:tcPr marL="66213" marR="66213" marT="0" marB="0" anchor="b"/>
                </a:tc>
                <a:tc>
                  <a:txBody>
                    <a:bodyPr/>
                    <a:p>
                      <a:pPr algn="r" marL="0" marR="0">
                        <a:lnSpc>
                          <a:spcPct val="107000"/>
                        </a:lnSpc>
                        <a:spcBef>
                          <a:spcPts val="0"/>
                        </a:spcBef>
                        <a:spcAft>
                          <a:spcPts val="0"/>
                        </a:spcAft>
                      </a:pPr>
                      <a:r>
                        <a:rPr sz="1100" lang="en-GB">
                          <a:effectLst/>
                          <a:latin typeface="Arial" panose="020B0604020202020204" pitchFamily="34" charset="0"/>
                          <a:cs typeface="Arial" panose="020B0604020202020204" pitchFamily="34" charset="0"/>
                        </a:rPr>
                        <a:t>          369,979,974 </a:t>
                      </a:r>
                      <a:endParaRPr sz="1100" lang="en-US">
                        <a:effectLst/>
                        <a:latin typeface="Arial" panose="020B0604020202020204" pitchFamily="34" charset="0"/>
                        <a:ea typeface="Calibri" panose="020F0502020204030204" pitchFamily="34" charset="0"/>
                        <a:cs typeface="Arial" panose="020B0604020202020204" pitchFamily="34" charset="0"/>
                      </a:endParaRPr>
                    </a:p>
                  </a:txBody>
                  <a:tcPr marL="66213" marR="66213" marT="0" marB="0" anchor="b"/>
                </a:tc>
              </a:tr>
              <a:tr h="356765">
                <a:tc>
                  <a:txBody>
                    <a:bodyPr/>
                    <a:p>
                      <a:pPr algn="just" marL="0" marR="0">
                        <a:lnSpc>
                          <a:spcPct val="107000"/>
                        </a:lnSpc>
                        <a:spcBef>
                          <a:spcPts val="0"/>
                        </a:spcBef>
                        <a:spcAft>
                          <a:spcPts val="0"/>
                        </a:spcAft>
                      </a:pPr>
                      <a:r>
                        <a:rPr sz="1100" lang="en-GB">
                          <a:effectLst/>
                          <a:latin typeface="Arial" panose="020B0604020202020204" pitchFamily="34" charset="0"/>
                          <a:cs typeface="Arial" panose="020B0604020202020204" pitchFamily="34" charset="0"/>
                        </a:rPr>
                        <a:t>Sub Total </a:t>
                      </a:r>
                      <a:endParaRPr sz="1100" lang="en-US">
                        <a:effectLst/>
                        <a:latin typeface="Arial" panose="020B0604020202020204" pitchFamily="34" charset="0"/>
                        <a:ea typeface="Calibri" panose="020F0502020204030204" pitchFamily="34" charset="0"/>
                        <a:cs typeface="Arial" panose="020B0604020202020204" pitchFamily="34" charset="0"/>
                      </a:endParaRPr>
                    </a:p>
                  </a:txBody>
                  <a:tcPr marL="66213" marR="66213" marT="0" marB="0" anchor="b"/>
                </a:tc>
                <a:tc>
                  <a:txBody>
                    <a:bodyPr/>
                    <a:p>
                      <a:pPr algn="r" marL="0" marR="0">
                        <a:lnSpc>
                          <a:spcPct val="107000"/>
                        </a:lnSpc>
                        <a:spcBef>
                          <a:spcPts val="0"/>
                        </a:spcBef>
                        <a:spcAft>
                          <a:spcPts val="0"/>
                        </a:spcAft>
                      </a:pPr>
                      <a:r>
                        <a:rPr sz="1100" lang="en-GB">
                          <a:effectLst/>
                          <a:latin typeface="Arial" panose="020B0604020202020204" pitchFamily="34" charset="0"/>
                          <a:cs typeface="Arial" panose="020B0604020202020204" pitchFamily="34" charset="0"/>
                        </a:rPr>
                        <a:t> </a:t>
                      </a:r>
                      <a:endParaRPr sz="1100" lang="en-US">
                        <a:effectLst/>
                        <a:latin typeface="Arial" panose="020B0604020202020204" pitchFamily="34" charset="0"/>
                        <a:ea typeface="Calibri" panose="020F0502020204030204" pitchFamily="34" charset="0"/>
                        <a:cs typeface="Arial" panose="020B0604020202020204" pitchFamily="34" charset="0"/>
                      </a:endParaRPr>
                    </a:p>
                  </a:txBody>
                  <a:tcPr marL="66213" marR="66213" marT="0" marB="0" anchor="b"/>
                </a:tc>
                <a:tc>
                  <a:txBody>
                    <a:bodyPr/>
                    <a:p>
                      <a:pPr algn="r" marL="0" marR="0">
                        <a:lnSpc>
                          <a:spcPct val="107000"/>
                        </a:lnSpc>
                        <a:spcBef>
                          <a:spcPts val="0"/>
                        </a:spcBef>
                        <a:spcAft>
                          <a:spcPts val="0"/>
                        </a:spcAft>
                      </a:pPr>
                      <a:r>
                        <a:rPr sz="1100" lang="en-GB">
                          <a:effectLst/>
                          <a:latin typeface="Arial" panose="020B0604020202020204" pitchFamily="34" charset="0"/>
                          <a:cs typeface="Arial" panose="020B0604020202020204" pitchFamily="34" charset="0"/>
                        </a:rPr>
                        <a:t> </a:t>
                      </a:r>
                      <a:endParaRPr sz="1100" lang="en-US">
                        <a:effectLst/>
                        <a:latin typeface="Arial" panose="020B0604020202020204" pitchFamily="34" charset="0"/>
                        <a:ea typeface="Calibri" panose="020F0502020204030204" pitchFamily="34" charset="0"/>
                        <a:cs typeface="Arial" panose="020B0604020202020204" pitchFamily="34" charset="0"/>
                      </a:endParaRPr>
                    </a:p>
                  </a:txBody>
                  <a:tcPr marL="66213" marR="66213" marT="0" marB="0" anchor="b"/>
                </a:tc>
                <a:tc>
                  <a:txBody>
                    <a:bodyPr/>
                    <a:p>
                      <a:pPr algn="r" marL="0" marR="0">
                        <a:lnSpc>
                          <a:spcPct val="107000"/>
                        </a:lnSpc>
                        <a:spcBef>
                          <a:spcPts val="0"/>
                        </a:spcBef>
                        <a:spcAft>
                          <a:spcPts val="0"/>
                        </a:spcAft>
                      </a:pPr>
                      <a:r>
                        <a:rPr sz="1100" lang="en-GB">
                          <a:effectLst/>
                          <a:latin typeface="Arial" panose="020B0604020202020204" pitchFamily="34" charset="0"/>
                          <a:cs typeface="Arial" panose="020B0604020202020204" pitchFamily="34" charset="0"/>
                        </a:rPr>
                        <a:t>       7,619,213,780 </a:t>
                      </a:r>
                      <a:endParaRPr sz="1100" lang="en-US">
                        <a:effectLst/>
                        <a:latin typeface="Arial" panose="020B0604020202020204" pitchFamily="34" charset="0"/>
                        <a:ea typeface="Calibri" panose="020F0502020204030204" pitchFamily="34" charset="0"/>
                        <a:cs typeface="Arial" panose="020B0604020202020204" pitchFamily="34" charset="0"/>
                      </a:endParaRPr>
                    </a:p>
                  </a:txBody>
                  <a:tcPr marL="66213" marR="66213" marT="0" marB="0" anchor="b"/>
                </a:tc>
              </a:tr>
              <a:tr h="176122">
                <a:tc>
                  <a:txBody>
                    <a:bodyPr/>
                    <a:p>
                      <a:pPr>
                        <a:lnSpc>
                          <a:spcPct val="107000"/>
                        </a:lnSpc>
                      </a:pPr>
                      <a:endParaRPr sz="1100" lang="en-US">
                        <a:effectLst/>
                        <a:latin typeface="Arial" panose="020B0604020202020204" pitchFamily="34" charset="0"/>
                        <a:cs typeface="Arial" panose="020B0604020202020204" pitchFamily="34" charset="0"/>
                      </a:endParaRPr>
                    </a:p>
                  </a:txBody>
                  <a:tcPr marL="66213" marR="66213" marT="0" marB="0" anchor="b"/>
                </a:tc>
                <a:tc>
                  <a:txBody>
                    <a:bodyPr/>
                    <a:p>
                      <a:pPr>
                        <a:lnSpc>
                          <a:spcPct val="107000"/>
                        </a:lnSpc>
                      </a:pPr>
                      <a:endParaRPr sz="1100" lang="en-US">
                        <a:effectLst/>
                        <a:latin typeface="Arial" panose="020B0604020202020204" pitchFamily="34" charset="0"/>
                        <a:cs typeface="Arial" panose="020B0604020202020204" pitchFamily="34" charset="0"/>
                      </a:endParaRPr>
                    </a:p>
                  </a:txBody>
                  <a:tcPr marL="66213" marR="66213" marT="0" marB="0" anchor="b"/>
                </a:tc>
                <a:tc>
                  <a:txBody>
                    <a:bodyPr/>
                    <a:p>
                      <a:pPr>
                        <a:lnSpc>
                          <a:spcPct val="107000"/>
                        </a:lnSpc>
                      </a:pPr>
                      <a:endParaRPr sz="1100" lang="en-US">
                        <a:effectLst/>
                        <a:latin typeface="Arial" panose="020B0604020202020204" pitchFamily="34" charset="0"/>
                        <a:cs typeface="Arial" panose="020B0604020202020204" pitchFamily="34" charset="0"/>
                      </a:endParaRPr>
                    </a:p>
                  </a:txBody>
                  <a:tcPr marL="66213" marR="66213" marT="0" marB="0" anchor="b"/>
                </a:tc>
                <a:tc>
                  <a:txBody>
                    <a:bodyPr/>
                    <a:p>
                      <a:pPr>
                        <a:lnSpc>
                          <a:spcPct val="107000"/>
                        </a:lnSpc>
                      </a:pPr>
                      <a:endParaRPr sz="1100" lang="en-US">
                        <a:effectLst/>
                        <a:latin typeface="Arial" panose="020B0604020202020204" pitchFamily="34" charset="0"/>
                        <a:cs typeface="Arial" panose="020B0604020202020204" pitchFamily="34" charset="0"/>
                      </a:endParaRPr>
                    </a:p>
                  </a:txBody>
                  <a:tcPr marL="66213" marR="66213" marT="0" marB="0" anchor="b"/>
                </a:tc>
              </a:tr>
              <a:tr h="356765">
                <a:tc>
                  <a:txBody>
                    <a:bodyPr/>
                    <a:p>
                      <a:pPr algn="just" marL="0" marR="0">
                        <a:lnSpc>
                          <a:spcPct val="107000"/>
                        </a:lnSpc>
                        <a:spcBef>
                          <a:spcPts val="0"/>
                        </a:spcBef>
                        <a:spcAft>
                          <a:spcPts val="0"/>
                        </a:spcAft>
                      </a:pPr>
                      <a:r>
                        <a:rPr dirty="0" sz="1100" lang="en-GB">
                          <a:effectLst/>
                          <a:latin typeface="Arial" panose="020B0604020202020204" pitchFamily="34" charset="0"/>
                          <a:cs typeface="Arial" panose="020B0604020202020204" pitchFamily="34" charset="0"/>
                        </a:rPr>
                        <a:t>NON PRDP/NON LRDP (Local Government Grant -LGG) </a:t>
                      </a:r>
                      <a:endParaRPr dirty="0" sz="1100" lang="en-US">
                        <a:effectLst/>
                        <a:latin typeface="Arial" panose="020B0604020202020204" pitchFamily="34" charset="0"/>
                        <a:ea typeface="Calibri" panose="020F0502020204030204" pitchFamily="34" charset="0"/>
                        <a:cs typeface="Arial" panose="020B0604020202020204" pitchFamily="34" charset="0"/>
                      </a:endParaRPr>
                    </a:p>
                  </a:txBody>
                  <a:tcPr marL="66213" marR="66213" marT="0" marB="0" anchor="b"/>
                </a:tc>
                <a:tc>
                  <a:txBody>
                    <a:bodyPr/>
                    <a:p>
                      <a:pPr algn="r" marL="0" marR="0">
                        <a:lnSpc>
                          <a:spcPct val="107000"/>
                        </a:lnSpc>
                        <a:spcBef>
                          <a:spcPts val="0"/>
                        </a:spcBef>
                        <a:spcAft>
                          <a:spcPts val="0"/>
                        </a:spcAft>
                      </a:pPr>
                      <a:r>
                        <a:rPr dirty="0" sz="1100" lang="en-GB">
                          <a:effectLst/>
                          <a:latin typeface="Arial" panose="020B0604020202020204" pitchFamily="34" charset="0"/>
                          <a:cs typeface="Arial" panose="020B0604020202020204" pitchFamily="34" charset="0"/>
                        </a:rPr>
                        <a:t> </a:t>
                      </a:r>
                      <a:endParaRPr dirty="0" sz="1100" lang="en-US">
                        <a:effectLst/>
                        <a:latin typeface="Arial" panose="020B0604020202020204" pitchFamily="34" charset="0"/>
                        <a:ea typeface="Calibri" panose="020F0502020204030204" pitchFamily="34" charset="0"/>
                        <a:cs typeface="Arial" panose="020B0604020202020204" pitchFamily="34" charset="0"/>
                      </a:endParaRPr>
                    </a:p>
                  </a:txBody>
                  <a:tcPr marL="66213" marR="66213" marT="0" marB="0" anchor="b"/>
                </a:tc>
                <a:tc>
                  <a:txBody>
                    <a:bodyPr/>
                    <a:p>
                      <a:pPr algn="r" marL="0" marR="0">
                        <a:lnSpc>
                          <a:spcPct val="107000"/>
                        </a:lnSpc>
                        <a:spcBef>
                          <a:spcPts val="0"/>
                        </a:spcBef>
                        <a:spcAft>
                          <a:spcPts val="0"/>
                        </a:spcAft>
                      </a:pPr>
                      <a:r>
                        <a:rPr sz="1100" lang="en-GB">
                          <a:effectLst/>
                          <a:latin typeface="Arial" panose="020B0604020202020204" pitchFamily="34" charset="0"/>
                          <a:cs typeface="Arial" panose="020B0604020202020204" pitchFamily="34" charset="0"/>
                        </a:rPr>
                        <a:t> </a:t>
                      </a:r>
                      <a:endParaRPr sz="1100" lang="en-US">
                        <a:effectLst/>
                        <a:latin typeface="Arial" panose="020B0604020202020204" pitchFamily="34" charset="0"/>
                        <a:ea typeface="Calibri" panose="020F0502020204030204" pitchFamily="34" charset="0"/>
                        <a:cs typeface="Arial" panose="020B0604020202020204" pitchFamily="34" charset="0"/>
                      </a:endParaRPr>
                    </a:p>
                  </a:txBody>
                  <a:tcPr marL="66213" marR="66213" marT="0" marB="0" anchor="b"/>
                </a:tc>
                <a:tc>
                  <a:txBody>
                    <a:bodyPr/>
                    <a:p>
                      <a:pPr algn="r" marL="0" marR="0">
                        <a:lnSpc>
                          <a:spcPct val="107000"/>
                        </a:lnSpc>
                        <a:spcBef>
                          <a:spcPts val="0"/>
                        </a:spcBef>
                        <a:spcAft>
                          <a:spcPts val="0"/>
                        </a:spcAft>
                      </a:pPr>
                      <a:r>
                        <a:rPr sz="1100" lang="en-GB">
                          <a:effectLst/>
                          <a:latin typeface="Arial" panose="020B0604020202020204" pitchFamily="34" charset="0"/>
                          <a:cs typeface="Arial" panose="020B0604020202020204" pitchFamily="34" charset="0"/>
                        </a:rPr>
                        <a:t> </a:t>
                      </a:r>
                      <a:endParaRPr sz="1100" lang="en-US">
                        <a:effectLst/>
                        <a:latin typeface="Arial" panose="020B0604020202020204" pitchFamily="34" charset="0"/>
                        <a:ea typeface="Calibri" panose="020F0502020204030204" pitchFamily="34" charset="0"/>
                        <a:cs typeface="Arial" panose="020B0604020202020204" pitchFamily="34" charset="0"/>
                      </a:endParaRPr>
                    </a:p>
                  </a:txBody>
                  <a:tcPr marL="66213" marR="66213" marT="0" marB="0" anchor="b"/>
                </a:tc>
              </a:tr>
              <a:tr h="356765">
                <a:tc>
                  <a:txBody>
                    <a:bodyPr/>
                    <a:p>
                      <a:pPr algn="just" marL="0" marR="0">
                        <a:lnSpc>
                          <a:spcPct val="107000"/>
                        </a:lnSpc>
                        <a:spcBef>
                          <a:spcPts val="0"/>
                        </a:spcBef>
                        <a:spcAft>
                          <a:spcPts val="0"/>
                        </a:spcAft>
                      </a:pPr>
                      <a:r>
                        <a:rPr dirty="0" sz="1100" lang="en-GB">
                          <a:effectLst/>
                          <a:latin typeface="Arial" panose="020B0604020202020204" pitchFamily="34" charset="0"/>
                          <a:cs typeface="Arial" panose="020B0604020202020204" pitchFamily="34" charset="0"/>
                        </a:rPr>
                        <a:t>LG Grant </a:t>
                      </a:r>
                      <a:r>
                        <a:rPr dirty="0" sz="1100" lang="en-GB" smtClean="0">
                          <a:effectLst/>
                          <a:latin typeface="Arial" panose="020B0604020202020204" pitchFamily="34" charset="0"/>
                          <a:cs typeface="Arial" panose="020B0604020202020204" pitchFamily="34" charset="0"/>
                        </a:rPr>
                        <a:t>Districts </a:t>
                      </a:r>
                      <a:endParaRPr dirty="0" sz="1100" lang="en-US">
                        <a:effectLst/>
                        <a:latin typeface="Arial" panose="020B0604020202020204" pitchFamily="34" charset="0"/>
                        <a:ea typeface="Calibri" panose="020F0502020204030204" pitchFamily="34" charset="0"/>
                        <a:cs typeface="Arial" panose="020B0604020202020204" pitchFamily="34" charset="0"/>
                      </a:endParaRPr>
                    </a:p>
                  </a:txBody>
                  <a:tcPr marL="66213" marR="66213" marT="0" marB="0" anchor="b"/>
                </a:tc>
                <a:tc>
                  <a:txBody>
                    <a:bodyPr/>
                    <a:p>
                      <a:pPr algn="r" marL="0" marR="0">
                        <a:lnSpc>
                          <a:spcPct val="107000"/>
                        </a:lnSpc>
                        <a:spcBef>
                          <a:spcPts val="0"/>
                        </a:spcBef>
                        <a:spcAft>
                          <a:spcPts val="0"/>
                        </a:spcAft>
                      </a:pPr>
                      <a:r>
                        <a:rPr dirty="0" sz="1100" lang="en-GB">
                          <a:effectLst/>
                          <a:latin typeface="Arial" panose="020B0604020202020204" pitchFamily="34" charset="0"/>
                          <a:cs typeface="Arial" panose="020B0604020202020204" pitchFamily="34" charset="0"/>
                        </a:rPr>
                        <a:t>                 49 </a:t>
                      </a:r>
                      <a:endParaRPr dirty="0" sz="1100" lang="en-US">
                        <a:effectLst/>
                        <a:latin typeface="Arial" panose="020B0604020202020204" pitchFamily="34" charset="0"/>
                        <a:ea typeface="Calibri" panose="020F0502020204030204" pitchFamily="34" charset="0"/>
                        <a:cs typeface="Arial" panose="020B0604020202020204" pitchFamily="34" charset="0"/>
                      </a:endParaRPr>
                    </a:p>
                  </a:txBody>
                  <a:tcPr marL="66213" marR="66213" marT="0" marB="0" anchor="b"/>
                </a:tc>
                <a:tc>
                  <a:txBody>
                    <a:bodyPr/>
                    <a:p>
                      <a:pPr algn="r" marL="0" marR="0">
                        <a:lnSpc>
                          <a:spcPct val="107000"/>
                        </a:lnSpc>
                        <a:spcBef>
                          <a:spcPts val="0"/>
                        </a:spcBef>
                        <a:spcAft>
                          <a:spcPts val="0"/>
                        </a:spcAft>
                      </a:pPr>
                      <a:r>
                        <a:rPr dirty="0" sz="1100" lang="en-GB">
                          <a:effectLst/>
                          <a:latin typeface="Arial" panose="020B0604020202020204" pitchFamily="34" charset="0"/>
                          <a:cs typeface="Arial" panose="020B0604020202020204" pitchFamily="34" charset="0"/>
                        </a:rPr>
                        <a:t>                   68,571,440 </a:t>
                      </a:r>
                      <a:endParaRPr dirty="0" sz="1100" lang="en-US">
                        <a:effectLst/>
                        <a:latin typeface="Arial" panose="020B0604020202020204" pitchFamily="34" charset="0"/>
                        <a:ea typeface="Calibri" panose="020F0502020204030204" pitchFamily="34" charset="0"/>
                        <a:cs typeface="Arial" panose="020B0604020202020204" pitchFamily="34" charset="0"/>
                      </a:endParaRPr>
                    </a:p>
                  </a:txBody>
                  <a:tcPr marL="66213" marR="66213" marT="0" marB="0" anchor="b"/>
                </a:tc>
                <a:tc>
                  <a:txBody>
                    <a:bodyPr/>
                    <a:p>
                      <a:pPr algn="r" marL="0" marR="0">
                        <a:lnSpc>
                          <a:spcPct val="107000"/>
                        </a:lnSpc>
                        <a:spcBef>
                          <a:spcPts val="0"/>
                        </a:spcBef>
                        <a:spcAft>
                          <a:spcPts val="0"/>
                        </a:spcAft>
                      </a:pPr>
                      <a:r>
                        <a:rPr sz="1100" lang="en-GB">
                          <a:effectLst/>
                          <a:latin typeface="Arial" panose="020B0604020202020204" pitchFamily="34" charset="0"/>
                          <a:cs typeface="Arial" panose="020B0604020202020204" pitchFamily="34" charset="0"/>
                        </a:rPr>
                        <a:t>       3,360,000,560 </a:t>
                      </a:r>
                      <a:endParaRPr sz="1100" lang="en-US">
                        <a:effectLst/>
                        <a:latin typeface="Arial" panose="020B0604020202020204" pitchFamily="34" charset="0"/>
                        <a:ea typeface="Calibri" panose="020F0502020204030204" pitchFamily="34" charset="0"/>
                        <a:cs typeface="Arial" panose="020B0604020202020204" pitchFamily="34" charset="0"/>
                      </a:endParaRPr>
                    </a:p>
                  </a:txBody>
                  <a:tcPr marL="66213" marR="66213" marT="0" marB="0" anchor="b"/>
                </a:tc>
              </a:tr>
              <a:tr h="356765">
                <a:tc>
                  <a:txBody>
                    <a:bodyPr/>
                    <a:p>
                      <a:pPr algn="just" marL="0" marR="0">
                        <a:lnSpc>
                          <a:spcPct val="107000"/>
                        </a:lnSpc>
                        <a:spcBef>
                          <a:spcPts val="0"/>
                        </a:spcBef>
                        <a:spcAft>
                          <a:spcPts val="0"/>
                        </a:spcAft>
                      </a:pPr>
                      <a:r>
                        <a:rPr sz="1100" lang="en-GB">
                          <a:effectLst/>
                          <a:latin typeface="Arial" panose="020B0604020202020204" pitchFamily="34" charset="0"/>
                          <a:cs typeface="Arial" panose="020B0604020202020204" pitchFamily="34" charset="0"/>
                        </a:rPr>
                        <a:t>LGG Sub-Counties</a:t>
                      </a:r>
                      <a:endParaRPr sz="1100" lang="en-US">
                        <a:effectLst/>
                        <a:latin typeface="Arial" panose="020B0604020202020204" pitchFamily="34" charset="0"/>
                        <a:ea typeface="Calibri" panose="020F0502020204030204" pitchFamily="34" charset="0"/>
                        <a:cs typeface="Arial" panose="020B0604020202020204" pitchFamily="34" charset="0"/>
                      </a:endParaRPr>
                    </a:p>
                  </a:txBody>
                  <a:tcPr marL="66213" marR="66213" marT="0" marB="0" anchor="b"/>
                </a:tc>
                <a:tc>
                  <a:txBody>
                    <a:bodyPr/>
                    <a:p>
                      <a:pPr algn="r" marL="0" marR="0">
                        <a:lnSpc>
                          <a:spcPct val="107000"/>
                        </a:lnSpc>
                        <a:spcBef>
                          <a:spcPts val="0"/>
                        </a:spcBef>
                        <a:spcAft>
                          <a:spcPts val="0"/>
                        </a:spcAft>
                      </a:pPr>
                      <a:r>
                        <a:rPr sz="1100" lang="en-GB">
                          <a:effectLst/>
                          <a:latin typeface="Arial" panose="020B0604020202020204" pitchFamily="34" charset="0"/>
                          <a:cs typeface="Arial" panose="020B0604020202020204" pitchFamily="34" charset="0"/>
                        </a:rPr>
                        <a:t>              382 </a:t>
                      </a:r>
                      <a:endParaRPr sz="1100" lang="en-US">
                        <a:effectLst/>
                        <a:latin typeface="Arial" panose="020B0604020202020204" pitchFamily="34" charset="0"/>
                        <a:ea typeface="Calibri" panose="020F0502020204030204" pitchFamily="34" charset="0"/>
                        <a:cs typeface="Arial" panose="020B0604020202020204" pitchFamily="34" charset="0"/>
                      </a:endParaRPr>
                    </a:p>
                  </a:txBody>
                  <a:tcPr marL="66213" marR="66213" marT="0" marB="0" anchor="b"/>
                </a:tc>
                <a:tc>
                  <a:txBody>
                    <a:bodyPr/>
                    <a:p>
                      <a:pPr algn="r" marL="0" marR="0">
                        <a:lnSpc>
                          <a:spcPct val="107000"/>
                        </a:lnSpc>
                        <a:spcBef>
                          <a:spcPts val="0"/>
                        </a:spcBef>
                        <a:spcAft>
                          <a:spcPts val="0"/>
                        </a:spcAft>
                      </a:pPr>
                      <a:r>
                        <a:rPr dirty="0" sz="1100" lang="en-GB">
                          <a:effectLst/>
                          <a:latin typeface="Arial" panose="020B0604020202020204" pitchFamily="34" charset="0"/>
                          <a:cs typeface="Arial" panose="020B0604020202020204" pitchFamily="34" charset="0"/>
                        </a:rPr>
                        <a:t>                   41,108,886 </a:t>
                      </a:r>
                      <a:endParaRPr dirty="0" sz="1100" lang="en-US">
                        <a:effectLst/>
                        <a:latin typeface="Arial" panose="020B0604020202020204" pitchFamily="34" charset="0"/>
                        <a:ea typeface="Calibri" panose="020F0502020204030204" pitchFamily="34" charset="0"/>
                        <a:cs typeface="Arial" panose="020B0604020202020204" pitchFamily="34" charset="0"/>
                      </a:endParaRPr>
                    </a:p>
                  </a:txBody>
                  <a:tcPr marL="66213" marR="66213" marT="0" marB="0" anchor="b"/>
                </a:tc>
                <a:tc>
                  <a:txBody>
                    <a:bodyPr/>
                    <a:p>
                      <a:pPr algn="r" marL="0" marR="0">
                        <a:lnSpc>
                          <a:spcPct val="107000"/>
                        </a:lnSpc>
                        <a:spcBef>
                          <a:spcPts val="0"/>
                        </a:spcBef>
                        <a:spcAft>
                          <a:spcPts val="0"/>
                        </a:spcAft>
                      </a:pPr>
                      <a:r>
                        <a:rPr sz="1100" lang="en-GB">
                          <a:effectLst/>
                          <a:latin typeface="Arial" panose="020B0604020202020204" pitchFamily="34" charset="0"/>
                          <a:cs typeface="Arial" panose="020B0604020202020204" pitchFamily="34" charset="0"/>
                        </a:rPr>
                        <a:t>    15,703,594,452 </a:t>
                      </a:r>
                      <a:endParaRPr sz="1100" lang="en-US">
                        <a:effectLst/>
                        <a:latin typeface="Arial" panose="020B0604020202020204" pitchFamily="34" charset="0"/>
                        <a:ea typeface="Calibri" panose="020F0502020204030204" pitchFamily="34" charset="0"/>
                        <a:cs typeface="Arial" panose="020B0604020202020204" pitchFamily="34" charset="0"/>
                      </a:endParaRPr>
                    </a:p>
                  </a:txBody>
                  <a:tcPr marL="66213" marR="66213" marT="0" marB="0" anchor="b"/>
                </a:tc>
              </a:tr>
              <a:tr h="356765">
                <a:tc>
                  <a:txBody>
                    <a:bodyPr/>
                    <a:p>
                      <a:pPr algn="just" marL="0" marR="0">
                        <a:lnSpc>
                          <a:spcPct val="107000"/>
                        </a:lnSpc>
                        <a:spcBef>
                          <a:spcPts val="0"/>
                        </a:spcBef>
                        <a:spcAft>
                          <a:spcPts val="0"/>
                        </a:spcAft>
                      </a:pPr>
                      <a:r>
                        <a:rPr dirty="0" sz="1100" lang="en-GB">
                          <a:effectLst/>
                          <a:latin typeface="Arial" panose="020B0604020202020204" pitchFamily="34" charset="0"/>
                          <a:cs typeface="Arial" panose="020B0604020202020204" pitchFamily="34" charset="0"/>
                        </a:rPr>
                        <a:t>LGG TCs and Division</a:t>
                      </a:r>
                      <a:endParaRPr dirty="0" sz="1100" lang="en-US">
                        <a:effectLst/>
                        <a:latin typeface="Arial" panose="020B0604020202020204" pitchFamily="34" charset="0"/>
                        <a:ea typeface="Calibri" panose="020F0502020204030204" pitchFamily="34" charset="0"/>
                        <a:cs typeface="Arial" panose="020B0604020202020204" pitchFamily="34" charset="0"/>
                      </a:endParaRPr>
                    </a:p>
                  </a:txBody>
                  <a:tcPr marL="66213" marR="66213" marT="0" marB="0" anchor="b"/>
                </a:tc>
                <a:tc>
                  <a:txBody>
                    <a:bodyPr/>
                    <a:p>
                      <a:pPr algn="r" marL="0" marR="0">
                        <a:lnSpc>
                          <a:spcPct val="107000"/>
                        </a:lnSpc>
                        <a:spcBef>
                          <a:spcPts val="0"/>
                        </a:spcBef>
                        <a:spcAft>
                          <a:spcPts val="0"/>
                        </a:spcAft>
                      </a:pPr>
                      <a:r>
                        <a:rPr sz="1100" lang="en-GB">
                          <a:effectLst/>
                          <a:latin typeface="Arial" panose="020B0604020202020204" pitchFamily="34" charset="0"/>
                          <a:cs typeface="Arial" panose="020B0604020202020204" pitchFamily="34" charset="0"/>
                        </a:rPr>
                        <a:t>                 90 </a:t>
                      </a:r>
                      <a:endParaRPr sz="1100" lang="en-US">
                        <a:effectLst/>
                        <a:latin typeface="Arial" panose="020B0604020202020204" pitchFamily="34" charset="0"/>
                        <a:ea typeface="Calibri" panose="020F0502020204030204" pitchFamily="34" charset="0"/>
                        <a:cs typeface="Arial" panose="020B0604020202020204" pitchFamily="34" charset="0"/>
                      </a:endParaRPr>
                    </a:p>
                  </a:txBody>
                  <a:tcPr marL="66213" marR="66213" marT="0" marB="0" anchor="b"/>
                </a:tc>
                <a:tc>
                  <a:txBody>
                    <a:bodyPr/>
                    <a:p>
                      <a:pPr algn="r" marL="0" marR="0">
                        <a:lnSpc>
                          <a:spcPct val="107000"/>
                        </a:lnSpc>
                        <a:spcBef>
                          <a:spcPts val="0"/>
                        </a:spcBef>
                        <a:spcAft>
                          <a:spcPts val="0"/>
                        </a:spcAft>
                      </a:pPr>
                      <a:r>
                        <a:rPr dirty="0" sz="1100" lang="en-GB">
                          <a:effectLst/>
                          <a:latin typeface="Arial" panose="020B0604020202020204" pitchFamily="34" charset="0"/>
                          <a:cs typeface="Arial" panose="020B0604020202020204" pitchFamily="34" charset="0"/>
                        </a:rPr>
                        <a:t>                   41,108,886 </a:t>
                      </a:r>
                      <a:endParaRPr dirty="0" sz="1100" lang="en-US">
                        <a:effectLst/>
                        <a:latin typeface="Arial" panose="020B0604020202020204" pitchFamily="34" charset="0"/>
                        <a:ea typeface="Calibri" panose="020F0502020204030204" pitchFamily="34" charset="0"/>
                        <a:cs typeface="Arial" panose="020B0604020202020204" pitchFamily="34" charset="0"/>
                      </a:endParaRPr>
                    </a:p>
                  </a:txBody>
                  <a:tcPr marL="66213" marR="66213" marT="0" marB="0" anchor="b"/>
                </a:tc>
                <a:tc>
                  <a:txBody>
                    <a:bodyPr/>
                    <a:p>
                      <a:pPr algn="r" marL="0" marR="0">
                        <a:lnSpc>
                          <a:spcPct val="107000"/>
                        </a:lnSpc>
                        <a:spcBef>
                          <a:spcPts val="0"/>
                        </a:spcBef>
                        <a:spcAft>
                          <a:spcPts val="0"/>
                        </a:spcAft>
                      </a:pPr>
                      <a:r>
                        <a:rPr sz="1100" lang="en-GB">
                          <a:effectLst/>
                          <a:latin typeface="Arial" panose="020B0604020202020204" pitchFamily="34" charset="0"/>
                          <a:cs typeface="Arial" panose="020B0604020202020204" pitchFamily="34" charset="0"/>
                        </a:rPr>
                        <a:t>       3,699,799,740 </a:t>
                      </a:r>
                      <a:endParaRPr sz="1100" lang="en-US">
                        <a:effectLst/>
                        <a:latin typeface="Arial" panose="020B0604020202020204" pitchFamily="34" charset="0"/>
                        <a:ea typeface="Calibri" panose="020F0502020204030204" pitchFamily="34" charset="0"/>
                        <a:cs typeface="Arial" panose="020B0604020202020204" pitchFamily="34" charset="0"/>
                      </a:endParaRPr>
                    </a:p>
                  </a:txBody>
                  <a:tcPr marL="66213" marR="66213" marT="0" marB="0" anchor="b"/>
                </a:tc>
              </a:tr>
              <a:tr h="356765">
                <a:tc>
                  <a:txBody>
                    <a:bodyPr/>
                    <a:p>
                      <a:pPr algn="just" marL="0" marR="0">
                        <a:lnSpc>
                          <a:spcPct val="107000"/>
                        </a:lnSpc>
                        <a:spcBef>
                          <a:spcPts val="0"/>
                        </a:spcBef>
                        <a:spcAft>
                          <a:spcPts val="0"/>
                        </a:spcAft>
                      </a:pPr>
                      <a:r>
                        <a:rPr sz="1100" lang="en-GB">
                          <a:effectLst/>
                          <a:latin typeface="Arial" panose="020B0604020202020204" pitchFamily="34" charset="0"/>
                          <a:cs typeface="Arial" panose="020B0604020202020204" pitchFamily="34" charset="0"/>
                        </a:rPr>
                        <a:t>LGG MC</a:t>
                      </a:r>
                      <a:endParaRPr sz="1100" lang="en-US">
                        <a:effectLst/>
                        <a:latin typeface="Arial" panose="020B0604020202020204" pitchFamily="34" charset="0"/>
                        <a:ea typeface="Calibri" panose="020F0502020204030204" pitchFamily="34" charset="0"/>
                        <a:cs typeface="Arial" panose="020B0604020202020204" pitchFamily="34" charset="0"/>
                      </a:endParaRPr>
                    </a:p>
                  </a:txBody>
                  <a:tcPr marL="66213" marR="66213" marT="0" marB="0" anchor="b"/>
                </a:tc>
                <a:tc>
                  <a:txBody>
                    <a:bodyPr/>
                    <a:p>
                      <a:pPr algn="r" marL="0" marR="0">
                        <a:lnSpc>
                          <a:spcPct val="107000"/>
                        </a:lnSpc>
                        <a:spcBef>
                          <a:spcPts val="0"/>
                        </a:spcBef>
                        <a:spcAft>
                          <a:spcPts val="0"/>
                        </a:spcAft>
                      </a:pPr>
                      <a:r>
                        <a:rPr sz="1100" lang="en-GB">
                          <a:effectLst/>
                          <a:latin typeface="Arial" panose="020B0604020202020204" pitchFamily="34" charset="0"/>
                          <a:cs typeface="Arial" panose="020B0604020202020204" pitchFamily="34" charset="0"/>
                        </a:rPr>
                        <a:t>                   8 </a:t>
                      </a:r>
                      <a:endParaRPr sz="1100" lang="en-US">
                        <a:effectLst/>
                        <a:latin typeface="Arial" panose="020B0604020202020204" pitchFamily="34" charset="0"/>
                        <a:ea typeface="Calibri" panose="020F0502020204030204" pitchFamily="34" charset="0"/>
                        <a:cs typeface="Arial" panose="020B0604020202020204" pitchFamily="34" charset="0"/>
                      </a:endParaRPr>
                    </a:p>
                  </a:txBody>
                  <a:tcPr marL="66213" marR="66213" marT="0" marB="0" anchor="b"/>
                </a:tc>
                <a:tc>
                  <a:txBody>
                    <a:bodyPr/>
                    <a:p>
                      <a:pPr algn="r" marL="0" marR="0">
                        <a:lnSpc>
                          <a:spcPct val="107000"/>
                        </a:lnSpc>
                        <a:spcBef>
                          <a:spcPts val="0"/>
                        </a:spcBef>
                        <a:spcAft>
                          <a:spcPts val="0"/>
                        </a:spcAft>
                      </a:pPr>
                      <a:r>
                        <a:rPr dirty="0" sz="1100" lang="en-GB">
                          <a:effectLst/>
                          <a:latin typeface="Arial" panose="020B0604020202020204" pitchFamily="34" charset="0"/>
                          <a:cs typeface="Arial" panose="020B0604020202020204" pitchFamily="34" charset="0"/>
                        </a:rPr>
                        <a:t>                   50,000,000 </a:t>
                      </a:r>
                      <a:endParaRPr dirty="0" sz="1100" lang="en-US">
                        <a:effectLst/>
                        <a:latin typeface="Arial" panose="020B0604020202020204" pitchFamily="34" charset="0"/>
                        <a:ea typeface="Calibri" panose="020F0502020204030204" pitchFamily="34" charset="0"/>
                        <a:cs typeface="Arial" panose="020B0604020202020204" pitchFamily="34" charset="0"/>
                      </a:endParaRPr>
                    </a:p>
                  </a:txBody>
                  <a:tcPr marL="66213" marR="66213" marT="0" marB="0" anchor="b"/>
                </a:tc>
                <a:tc>
                  <a:txBody>
                    <a:bodyPr/>
                    <a:p>
                      <a:pPr algn="r" marL="0" marR="0">
                        <a:lnSpc>
                          <a:spcPct val="107000"/>
                        </a:lnSpc>
                        <a:spcBef>
                          <a:spcPts val="0"/>
                        </a:spcBef>
                        <a:spcAft>
                          <a:spcPts val="0"/>
                        </a:spcAft>
                      </a:pPr>
                      <a:r>
                        <a:rPr dirty="0" sz="1100" lang="en-GB">
                          <a:effectLst/>
                          <a:latin typeface="Arial" panose="020B0604020202020204" pitchFamily="34" charset="0"/>
                          <a:cs typeface="Arial" panose="020B0604020202020204" pitchFamily="34" charset="0"/>
                        </a:rPr>
                        <a:t>          400,000,000 </a:t>
                      </a:r>
                      <a:endParaRPr dirty="0" sz="1100" lang="en-US">
                        <a:effectLst/>
                        <a:latin typeface="Arial" panose="020B0604020202020204" pitchFamily="34" charset="0"/>
                        <a:ea typeface="Calibri" panose="020F0502020204030204" pitchFamily="34" charset="0"/>
                        <a:cs typeface="Arial" panose="020B0604020202020204" pitchFamily="34" charset="0"/>
                      </a:endParaRPr>
                    </a:p>
                  </a:txBody>
                  <a:tcPr marL="66213" marR="66213" marT="0" marB="0" anchor="b"/>
                </a:tc>
              </a:tr>
              <a:tr h="215086">
                <a:tc>
                  <a:txBody>
                    <a:bodyPr/>
                    <a:p>
                      <a:pPr algn="just" marL="0" marR="0">
                        <a:lnSpc>
                          <a:spcPct val="107000"/>
                        </a:lnSpc>
                        <a:spcBef>
                          <a:spcPts val="0"/>
                        </a:spcBef>
                        <a:spcAft>
                          <a:spcPts val="0"/>
                        </a:spcAft>
                      </a:pPr>
                      <a:r>
                        <a:rPr sz="1100" lang="en-GB">
                          <a:effectLst/>
                          <a:latin typeface="Arial" panose="020B0604020202020204" pitchFamily="34" charset="0"/>
                          <a:cs typeface="Arial" panose="020B0604020202020204" pitchFamily="34" charset="0"/>
                        </a:rPr>
                        <a:t>Sub Total </a:t>
                      </a:r>
                      <a:endParaRPr sz="1100" lang="en-US">
                        <a:effectLst/>
                        <a:latin typeface="Arial" panose="020B0604020202020204" pitchFamily="34" charset="0"/>
                        <a:ea typeface="Calibri" panose="020F0502020204030204" pitchFamily="34" charset="0"/>
                        <a:cs typeface="Arial" panose="020B0604020202020204" pitchFamily="34" charset="0"/>
                      </a:endParaRPr>
                    </a:p>
                  </a:txBody>
                  <a:tcPr marL="66213" marR="66213" marT="0" marB="0" anchor="b"/>
                </a:tc>
                <a:tc>
                  <a:txBody>
                    <a:bodyPr/>
                    <a:p>
                      <a:pPr>
                        <a:lnSpc>
                          <a:spcPct val="107000"/>
                        </a:lnSpc>
                      </a:pPr>
                      <a:endParaRPr sz="1100" lang="en-US">
                        <a:effectLst/>
                        <a:latin typeface="Arial" panose="020B0604020202020204" pitchFamily="34" charset="0"/>
                        <a:cs typeface="Arial" panose="020B0604020202020204" pitchFamily="34" charset="0"/>
                      </a:endParaRPr>
                    </a:p>
                  </a:txBody>
                  <a:tcPr marL="66213" marR="66213" marT="0" marB="0" anchor="b"/>
                </a:tc>
                <a:tc>
                  <a:txBody>
                    <a:bodyPr/>
                    <a:p>
                      <a:pPr>
                        <a:lnSpc>
                          <a:spcPct val="107000"/>
                        </a:lnSpc>
                      </a:pPr>
                      <a:endParaRPr sz="1100" lang="en-US">
                        <a:effectLst/>
                        <a:latin typeface="Arial" panose="020B0604020202020204" pitchFamily="34" charset="0"/>
                        <a:cs typeface="Arial" panose="020B0604020202020204" pitchFamily="34" charset="0"/>
                      </a:endParaRPr>
                    </a:p>
                  </a:txBody>
                  <a:tcPr marL="66213" marR="66213" marT="0" marB="0" anchor="b"/>
                </a:tc>
                <a:tc>
                  <a:txBody>
                    <a:bodyPr/>
                    <a:p>
                      <a:pPr algn="r" marL="0" marR="0">
                        <a:lnSpc>
                          <a:spcPct val="107000"/>
                        </a:lnSpc>
                        <a:spcBef>
                          <a:spcPts val="0"/>
                        </a:spcBef>
                        <a:spcAft>
                          <a:spcPts val="0"/>
                        </a:spcAft>
                      </a:pPr>
                      <a:r>
                        <a:rPr dirty="0" sz="1100" lang="en-GB">
                          <a:effectLst/>
                          <a:latin typeface="Arial" panose="020B0604020202020204" pitchFamily="34" charset="0"/>
                          <a:cs typeface="Arial" panose="020B0604020202020204" pitchFamily="34" charset="0"/>
                        </a:rPr>
                        <a:t>    23,163,394,752 </a:t>
                      </a:r>
                      <a:endParaRPr dirty="0" sz="1100" lang="en-US">
                        <a:effectLst/>
                        <a:latin typeface="Arial" panose="020B0604020202020204" pitchFamily="34" charset="0"/>
                        <a:ea typeface="Calibri" panose="020F0502020204030204" pitchFamily="34" charset="0"/>
                        <a:cs typeface="Arial" panose="020B0604020202020204" pitchFamily="34" charset="0"/>
                      </a:endParaRPr>
                    </a:p>
                  </a:txBody>
                  <a:tcPr marL="66213" marR="66213" marT="0" marB="0" anchor="b"/>
                </a:tc>
              </a:tr>
              <a:tr h="215086">
                <a:tc>
                  <a:txBody>
                    <a:bodyPr/>
                    <a:p>
                      <a:pPr algn="just" marL="0" marR="0">
                        <a:lnSpc>
                          <a:spcPct val="107000"/>
                        </a:lnSpc>
                        <a:spcBef>
                          <a:spcPts val="0"/>
                        </a:spcBef>
                        <a:spcAft>
                          <a:spcPts val="0"/>
                        </a:spcAft>
                      </a:pPr>
                      <a:r>
                        <a:rPr sz="1100" lang="en-GB">
                          <a:effectLst/>
                          <a:latin typeface="Arial" panose="020B0604020202020204" pitchFamily="34" charset="0"/>
                          <a:cs typeface="Arial" panose="020B0604020202020204" pitchFamily="34" charset="0"/>
                        </a:rPr>
                        <a:t>All LGs</a:t>
                      </a:r>
                      <a:endParaRPr sz="1100" lang="en-US">
                        <a:effectLst/>
                        <a:latin typeface="Arial" panose="020B0604020202020204" pitchFamily="34" charset="0"/>
                        <a:ea typeface="Calibri" panose="020F0502020204030204" pitchFamily="34" charset="0"/>
                        <a:cs typeface="Arial" panose="020B0604020202020204" pitchFamily="34" charset="0"/>
                      </a:endParaRPr>
                    </a:p>
                  </a:txBody>
                  <a:tcPr marL="66213" marR="66213" marT="0" marB="0" anchor="b"/>
                </a:tc>
                <a:tc>
                  <a:txBody>
                    <a:bodyPr/>
                    <a:p>
                      <a:pPr algn="r" marL="0" marR="0">
                        <a:lnSpc>
                          <a:spcPct val="107000"/>
                        </a:lnSpc>
                        <a:spcBef>
                          <a:spcPts val="0"/>
                        </a:spcBef>
                        <a:spcAft>
                          <a:spcPts val="0"/>
                        </a:spcAft>
                      </a:pPr>
                      <a:r>
                        <a:rPr sz="1100" lang="en-GB">
                          <a:effectLst/>
                          <a:latin typeface="Arial" panose="020B0604020202020204" pitchFamily="34" charset="0"/>
                          <a:cs typeface="Arial" panose="020B0604020202020204" pitchFamily="34" charset="0"/>
                        </a:rPr>
                        <a:t> </a:t>
                      </a:r>
                      <a:endParaRPr sz="1100" lang="en-US">
                        <a:effectLst/>
                        <a:latin typeface="Arial" panose="020B0604020202020204" pitchFamily="34" charset="0"/>
                        <a:ea typeface="Calibri" panose="020F0502020204030204" pitchFamily="34" charset="0"/>
                        <a:cs typeface="Arial" panose="020B0604020202020204" pitchFamily="34" charset="0"/>
                      </a:endParaRPr>
                    </a:p>
                  </a:txBody>
                  <a:tcPr marL="66213" marR="66213" marT="0" marB="0" anchor="b"/>
                </a:tc>
                <a:tc>
                  <a:txBody>
                    <a:bodyPr/>
                    <a:p>
                      <a:pPr algn="r" marL="0" marR="0">
                        <a:lnSpc>
                          <a:spcPct val="107000"/>
                        </a:lnSpc>
                        <a:spcBef>
                          <a:spcPts val="0"/>
                        </a:spcBef>
                        <a:spcAft>
                          <a:spcPts val="0"/>
                        </a:spcAft>
                      </a:pPr>
                      <a:r>
                        <a:rPr sz="1100" lang="en-GB">
                          <a:effectLst/>
                          <a:latin typeface="Arial" panose="020B0604020202020204" pitchFamily="34" charset="0"/>
                          <a:cs typeface="Arial" panose="020B0604020202020204" pitchFamily="34" charset="0"/>
                        </a:rPr>
                        <a:t> </a:t>
                      </a:r>
                      <a:endParaRPr sz="1100" lang="en-US">
                        <a:effectLst/>
                        <a:latin typeface="Arial" panose="020B0604020202020204" pitchFamily="34" charset="0"/>
                        <a:ea typeface="Calibri" panose="020F0502020204030204" pitchFamily="34" charset="0"/>
                        <a:cs typeface="Arial" panose="020B0604020202020204" pitchFamily="34" charset="0"/>
                      </a:endParaRPr>
                    </a:p>
                  </a:txBody>
                  <a:tcPr marL="66213" marR="66213" marT="0" marB="0" anchor="b"/>
                </a:tc>
                <a:tc>
                  <a:txBody>
                    <a:bodyPr/>
                    <a:p>
                      <a:pPr algn="r" marL="0" marR="0">
                        <a:lnSpc>
                          <a:spcPct val="107000"/>
                        </a:lnSpc>
                        <a:spcBef>
                          <a:spcPts val="0"/>
                        </a:spcBef>
                        <a:spcAft>
                          <a:spcPts val="0"/>
                        </a:spcAft>
                      </a:pPr>
                      <a:r>
                        <a:rPr dirty="0" sz="1100" lang="en-GB">
                          <a:effectLst/>
                          <a:latin typeface="Arial" panose="020B0604020202020204" pitchFamily="34" charset="0"/>
                          <a:cs typeface="Arial" panose="020B0604020202020204" pitchFamily="34" charset="0"/>
                        </a:rPr>
                        <a:t>    30,782,608,532 </a:t>
                      </a:r>
                      <a:endParaRPr dirty="0" sz="1100" lang="en-US">
                        <a:effectLst/>
                        <a:latin typeface="Arial" panose="020B0604020202020204" pitchFamily="34" charset="0"/>
                        <a:ea typeface="Calibri" panose="020F0502020204030204" pitchFamily="34" charset="0"/>
                        <a:cs typeface="Arial" panose="020B0604020202020204" pitchFamily="34" charset="0"/>
                      </a:endParaRPr>
                    </a:p>
                  </a:txBody>
                  <a:tcPr marL="66213" marR="66213" marT="0" marB="0" anchor="b"/>
                </a:tc>
              </a:tr>
            </a:tbl>
          </a:graphicData>
        </a:graphic>
      </p:graphicFrame>
      <p:sp>
        <p:nvSpPr>
          <p:cNvPr id="1048657" name="Slide Number Placeholder 3"/>
          <p:cNvSpPr>
            <a:spLocks noGrp="1"/>
          </p:cNvSpPr>
          <p:nvPr>
            <p:ph type="sldNum" sz="quarter" idx="12"/>
          </p:nvPr>
        </p:nvSpPr>
        <p:spPr/>
        <p:txBody>
          <a:bodyPr/>
          <a:p>
            <a:fld id="{52A4F15D-8E49-495E-8C38-B6C68B07BE1E}" type="slidenum">
              <a:rPr lang="en-GB" smtClean="0"/>
              <a:t>20</a:t>
            </a:fld>
            <a:endParaRPr lang="en-GB"/>
          </a:p>
        </p:txBody>
      </p:sp>
      <p:sp>
        <p:nvSpPr>
          <p:cNvPr id="1048658" name="Rectangle 1"/>
          <p:cNvSpPr>
            <a:spLocks noChangeArrowheads="1"/>
          </p:cNvSpPr>
          <p:nvPr/>
        </p:nvSpPr>
        <p:spPr bwMode="auto">
          <a:xfrm>
            <a:off x="-4825434" y="-7724"/>
            <a:ext cx="17017434" cy="464924"/>
          </a:xfrm>
          <a:prstGeom prst="rect"/>
          <a:noFill/>
          <a:ln>
            <a:noFill/>
          </a:ln>
          <a:effectLst/>
        </p:spPr>
        <p:txBody>
          <a:bodyPr anchor="ctr" anchorCtr="0" bIns="45720" compatLnSpc="1" lIns="91440" numCol="1" rIns="91440" tIns="45720" vert="horz" wrap="square">
            <a:prstTxWarp prst="textNoShape"/>
            <a:spAutoFit/>
          </a:bodyPr>
          <a:p>
            <a:endParaRPr lang="en-US"/>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81" name=""/>
        <p:cNvGrpSpPr/>
        <p:nvPr/>
      </p:nvGrpSpPr>
      <p:grpSpPr>
        <a:xfrm>
          <a:off x="0" y="0"/>
          <a:ext cx="0" cy="0"/>
          <a:chOff x="0" y="0"/>
          <a:chExt cx="0" cy="0"/>
        </a:xfrm>
      </p:grpSpPr>
      <p:sp>
        <p:nvSpPr>
          <p:cNvPr id="1048659" name="Title 1"/>
          <p:cNvSpPr>
            <a:spLocks noGrp="1"/>
          </p:cNvSpPr>
          <p:nvPr>
            <p:ph type="title"/>
          </p:nvPr>
        </p:nvSpPr>
        <p:spPr/>
        <p:txBody>
          <a:bodyPr/>
          <a:p>
            <a:r>
              <a:rPr b="1" dirty="0" lang="en-GB" smtClean="0">
                <a:latin typeface="Arial" panose="020B0604020202020204" pitchFamily="34" charset="0"/>
                <a:cs typeface="Arial" panose="020B0604020202020204" pitchFamily="34" charset="0"/>
              </a:rPr>
              <a:t>Expenditure items for Districts, Cities And Municipalities under EU Support</a:t>
            </a:r>
            <a:endParaRPr b="1" dirty="0" lang="en-US">
              <a:latin typeface="Arial" panose="020B0604020202020204" pitchFamily="34" charset="0"/>
              <a:cs typeface="Arial" panose="020B0604020202020204" pitchFamily="34" charset="0"/>
            </a:endParaRPr>
          </a:p>
        </p:txBody>
      </p:sp>
      <p:graphicFrame>
        <p:nvGraphicFramePr>
          <p:cNvPr id="4194313" name="Content Placeholder 4"/>
          <p:cNvGraphicFramePr>
            <a:graphicFrameLocks noGrp="1"/>
          </p:cNvGraphicFramePr>
          <p:nvPr>
            <p:ph idx="1"/>
          </p:nvPr>
        </p:nvGraphicFramePr>
        <p:xfrm>
          <a:off x="555171" y="1690687"/>
          <a:ext cx="11081658" cy="4448855"/>
        </p:xfrm>
        <a:graphic>
          <a:graphicData uri="http://schemas.openxmlformats.org/drawingml/2006/table">
            <a:tbl>
              <a:tblPr firstRow="1" firstCol="1" bandRow="1">
                <a:tableStyleId>{5C22544A-7EE6-4342-B048-85BDC9FD1C3A}</a:tableStyleId>
              </a:tblPr>
              <a:tblGrid>
                <a:gridCol w="8864094"/>
                <a:gridCol w="2217564"/>
              </a:tblGrid>
              <a:tr h="481958">
                <a:tc>
                  <a:txBody>
                    <a:bodyPr/>
                    <a:p>
                      <a:pPr marL="0" marR="0">
                        <a:lnSpc>
                          <a:spcPct val="107000"/>
                        </a:lnSpc>
                        <a:spcBef>
                          <a:spcPts val="0"/>
                        </a:spcBef>
                        <a:spcAft>
                          <a:spcPts val="0"/>
                        </a:spcAft>
                      </a:pPr>
                      <a:r>
                        <a:rPr dirty="0" sz="2400" lang="en-GB">
                          <a:effectLst/>
                          <a:latin typeface="Arial" panose="020B0604020202020204" pitchFamily="34" charset="0"/>
                          <a:cs typeface="Arial" panose="020B0604020202020204" pitchFamily="34" charset="0"/>
                        </a:rPr>
                        <a:t>Main Expenditure Items</a:t>
                      </a:r>
                      <a:endParaRPr dirty="0" sz="2400" lang="en-US">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p>
                      <a:pPr marL="0" marR="0">
                        <a:lnSpc>
                          <a:spcPct val="107000"/>
                        </a:lnSpc>
                        <a:spcBef>
                          <a:spcPts val="0"/>
                        </a:spcBef>
                        <a:spcAft>
                          <a:spcPts val="0"/>
                        </a:spcAft>
                      </a:pPr>
                      <a:r>
                        <a:rPr sz="2400" lang="en-GB">
                          <a:effectLst/>
                          <a:latin typeface="Arial" panose="020B0604020202020204" pitchFamily="34" charset="0"/>
                          <a:cs typeface="Arial" panose="020B0604020202020204" pitchFamily="34" charset="0"/>
                        </a:rPr>
                        <a:t>Threshold</a:t>
                      </a:r>
                      <a:endParaRPr sz="2400" lang="en-US">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r>
              <a:tr h="1490366">
                <a:tc>
                  <a:txBody>
                    <a:bodyPr/>
                    <a:p>
                      <a:pPr marL="0" marR="0">
                        <a:lnSpc>
                          <a:spcPct val="107000"/>
                        </a:lnSpc>
                        <a:spcBef>
                          <a:spcPts val="0"/>
                        </a:spcBef>
                        <a:spcAft>
                          <a:spcPts val="0"/>
                        </a:spcAft>
                      </a:pPr>
                      <a:r>
                        <a:rPr dirty="0" sz="2400" lang="en-GB">
                          <a:effectLst/>
                          <a:latin typeface="Arial" panose="020B0604020202020204" pitchFamily="34" charset="0"/>
                          <a:cs typeface="Arial" panose="020B0604020202020204" pitchFamily="34" charset="0"/>
                        </a:rPr>
                        <a:t>Infrastructure Projects:</a:t>
                      </a:r>
                      <a:endParaRPr dirty="0" sz="2400" lang="en-US">
                        <a:effectLst/>
                        <a:latin typeface="Arial" panose="020B0604020202020204" pitchFamily="34" charset="0"/>
                        <a:cs typeface="Arial" panose="020B0604020202020204" pitchFamily="34" charset="0"/>
                      </a:endParaRPr>
                    </a:p>
                    <a:p>
                      <a:pPr marL="0" marR="0">
                        <a:lnSpc>
                          <a:spcPct val="107000"/>
                        </a:lnSpc>
                        <a:spcBef>
                          <a:spcPts val="0"/>
                        </a:spcBef>
                        <a:spcAft>
                          <a:spcPts val="0"/>
                        </a:spcAft>
                      </a:pPr>
                      <a:r>
                        <a:rPr dirty="0" sz="2400" lang="en-GB">
                          <a:effectLst/>
                          <a:latin typeface="Arial" panose="020B0604020202020204" pitchFamily="34" charset="0"/>
                          <a:cs typeface="Arial" panose="020B0604020202020204" pitchFamily="34" charset="0"/>
                        </a:rPr>
                        <a:t>Health Investments   - 50%</a:t>
                      </a:r>
                      <a:endParaRPr dirty="0" sz="2400" lang="en-US">
                        <a:effectLst/>
                        <a:latin typeface="Arial" panose="020B0604020202020204" pitchFamily="34" charset="0"/>
                        <a:cs typeface="Arial" panose="020B0604020202020204" pitchFamily="34" charset="0"/>
                      </a:endParaRPr>
                    </a:p>
                    <a:p>
                      <a:pPr marL="0" marR="0">
                        <a:lnSpc>
                          <a:spcPct val="107000"/>
                        </a:lnSpc>
                        <a:spcBef>
                          <a:spcPts val="0"/>
                        </a:spcBef>
                        <a:spcAft>
                          <a:spcPts val="0"/>
                        </a:spcAft>
                      </a:pPr>
                      <a:r>
                        <a:rPr dirty="0" sz="2400" lang="en-GB">
                          <a:effectLst/>
                          <a:latin typeface="Arial" panose="020B0604020202020204" pitchFamily="34" charset="0"/>
                          <a:cs typeface="Arial" panose="020B0604020202020204" pitchFamily="34" charset="0"/>
                        </a:rPr>
                        <a:t>Other </a:t>
                      </a:r>
                      <a:r>
                        <a:rPr dirty="0" sz="2400" lang="en-GB" smtClean="0">
                          <a:effectLst/>
                          <a:latin typeface="Arial" panose="020B0604020202020204" pitchFamily="34" charset="0"/>
                          <a:cs typeface="Arial" panose="020B0604020202020204" pitchFamily="34" charset="0"/>
                        </a:rPr>
                        <a:t>programmes             </a:t>
                      </a:r>
                      <a:r>
                        <a:rPr dirty="0" sz="2400" lang="en-GB">
                          <a:effectLst/>
                          <a:latin typeface="Arial" panose="020B0604020202020204" pitchFamily="34" charset="0"/>
                          <a:cs typeface="Arial" panose="020B0604020202020204" pitchFamily="34" charset="0"/>
                        </a:rPr>
                        <a:t>- 50%</a:t>
                      </a:r>
                      <a:endParaRPr dirty="0" sz="2400" lang="en-US">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p>
                      <a:pPr marL="0" marR="0">
                        <a:lnSpc>
                          <a:spcPct val="107000"/>
                        </a:lnSpc>
                        <a:spcBef>
                          <a:spcPts val="0"/>
                        </a:spcBef>
                        <a:spcAft>
                          <a:spcPts val="0"/>
                        </a:spcAft>
                      </a:pPr>
                      <a:r>
                        <a:rPr sz="2400" lang="en-GB">
                          <a:effectLst/>
                          <a:latin typeface="Arial" panose="020B0604020202020204" pitchFamily="34" charset="0"/>
                          <a:cs typeface="Arial" panose="020B0604020202020204" pitchFamily="34" charset="0"/>
                        </a:rPr>
                        <a:t>Minimum 70%</a:t>
                      </a:r>
                      <a:endParaRPr sz="2400" lang="en-US">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r>
              <a:tr h="1994573">
                <a:tc>
                  <a:txBody>
                    <a:bodyPr/>
                    <a:p>
                      <a:pPr marL="0" marR="0">
                        <a:lnSpc>
                          <a:spcPct val="107000"/>
                        </a:lnSpc>
                        <a:spcBef>
                          <a:spcPts val="0"/>
                        </a:spcBef>
                        <a:spcAft>
                          <a:spcPts val="0"/>
                        </a:spcAft>
                      </a:pPr>
                      <a:r>
                        <a:rPr dirty="0" sz="2400" lang="en-GB">
                          <a:effectLst/>
                          <a:latin typeface="Arial" panose="020B0604020202020204" pitchFamily="34" charset="0"/>
                          <a:cs typeface="Arial" panose="020B0604020202020204" pitchFamily="34" charset="0"/>
                        </a:rPr>
                        <a:t>Recurrent Activities  </a:t>
                      </a:r>
                      <a:endParaRPr dirty="0" sz="2400" lang="en-US">
                        <a:effectLst/>
                        <a:latin typeface="Arial" panose="020B0604020202020204" pitchFamily="34" charset="0"/>
                        <a:cs typeface="Arial" panose="020B0604020202020204" pitchFamily="34" charset="0"/>
                      </a:endParaRPr>
                    </a:p>
                    <a:p>
                      <a:pPr marL="0" marR="0">
                        <a:lnSpc>
                          <a:spcPct val="107000"/>
                        </a:lnSpc>
                        <a:spcBef>
                          <a:spcPts val="0"/>
                        </a:spcBef>
                        <a:spcAft>
                          <a:spcPts val="0"/>
                        </a:spcAft>
                      </a:pPr>
                      <a:r>
                        <a:rPr dirty="0" sz="2400" lang="en-GB">
                          <a:effectLst/>
                          <a:latin typeface="Arial" panose="020B0604020202020204" pitchFamily="34" charset="0"/>
                          <a:cs typeface="Arial" panose="020B0604020202020204" pitchFamily="34" charset="0"/>
                        </a:rPr>
                        <a:t>Health Specific Recurrent Activities - 50%</a:t>
                      </a:r>
                      <a:endParaRPr dirty="0" sz="2400" lang="en-US">
                        <a:effectLst/>
                        <a:latin typeface="Arial" panose="020B0604020202020204" pitchFamily="34" charset="0"/>
                        <a:cs typeface="Arial" panose="020B0604020202020204" pitchFamily="34" charset="0"/>
                      </a:endParaRPr>
                    </a:p>
                    <a:p>
                      <a:pPr marL="0" marR="0">
                        <a:lnSpc>
                          <a:spcPct val="107000"/>
                        </a:lnSpc>
                        <a:spcBef>
                          <a:spcPts val="0"/>
                        </a:spcBef>
                        <a:spcAft>
                          <a:spcPts val="0"/>
                        </a:spcAft>
                      </a:pPr>
                      <a:r>
                        <a:rPr dirty="0" sz="2400" lang="en-GB">
                          <a:effectLst/>
                          <a:latin typeface="Arial" panose="020B0604020202020204" pitchFamily="34" charset="0"/>
                          <a:cs typeface="Arial" panose="020B0604020202020204" pitchFamily="34" charset="0"/>
                        </a:rPr>
                        <a:t>Other Activities                                    - 50%</a:t>
                      </a:r>
                      <a:endParaRPr dirty="0" sz="2400" lang="en-US">
                        <a:effectLst/>
                        <a:latin typeface="Arial" panose="020B0604020202020204" pitchFamily="34" charset="0"/>
                        <a:cs typeface="Arial" panose="020B0604020202020204" pitchFamily="34" charset="0"/>
                      </a:endParaRPr>
                    </a:p>
                    <a:p>
                      <a:pPr marL="0" marR="0">
                        <a:lnSpc>
                          <a:spcPct val="107000"/>
                        </a:lnSpc>
                        <a:spcBef>
                          <a:spcPts val="0"/>
                        </a:spcBef>
                        <a:spcAft>
                          <a:spcPts val="0"/>
                        </a:spcAft>
                      </a:pPr>
                      <a:r>
                        <a:rPr dirty="0" sz="2400" lang="en-GB">
                          <a:effectLst/>
                          <a:latin typeface="Arial" panose="020B0604020202020204" pitchFamily="34" charset="0"/>
                          <a:cs typeface="Arial" panose="020B0604020202020204" pitchFamily="34" charset="0"/>
                        </a:rPr>
                        <a:t> </a:t>
                      </a:r>
                      <a:endParaRPr dirty="0" sz="2400" lang="en-US">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p>
                      <a:pPr marL="0" marR="0">
                        <a:lnSpc>
                          <a:spcPct val="107000"/>
                        </a:lnSpc>
                        <a:spcBef>
                          <a:spcPts val="0"/>
                        </a:spcBef>
                        <a:spcAft>
                          <a:spcPts val="0"/>
                        </a:spcAft>
                      </a:pPr>
                      <a:r>
                        <a:rPr dirty="0" sz="2400" lang="en-GB">
                          <a:effectLst/>
                          <a:latin typeface="Arial" panose="020B0604020202020204" pitchFamily="34" charset="0"/>
                          <a:cs typeface="Arial" panose="020B0604020202020204" pitchFamily="34" charset="0"/>
                        </a:rPr>
                        <a:t>Maximum 20%</a:t>
                      </a:r>
                      <a:endParaRPr dirty="0" sz="2400" lang="en-US">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r>
              <a:tr h="481958">
                <a:tc>
                  <a:txBody>
                    <a:bodyPr/>
                    <a:p>
                      <a:pPr marL="0" marR="0">
                        <a:lnSpc>
                          <a:spcPct val="107000"/>
                        </a:lnSpc>
                        <a:spcBef>
                          <a:spcPts val="0"/>
                        </a:spcBef>
                        <a:spcAft>
                          <a:spcPts val="0"/>
                        </a:spcAft>
                      </a:pPr>
                      <a:r>
                        <a:rPr sz="2400" lang="en-GB">
                          <a:effectLst/>
                          <a:latin typeface="Arial" panose="020B0604020202020204" pitchFamily="34" charset="0"/>
                          <a:cs typeface="Arial" panose="020B0604020202020204" pitchFamily="34" charset="0"/>
                        </a:rPr>
                        <a:t>Investment Servicing (5%) and Monitoring (5%)</a:t>
                      </a:r>
                      <a:endParaRPr sz="2400" lang="en-US">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p>
                      <a:pPr marL="0" marR="0">
                        <a:lnSpc>
                          <a:spcPct val="107000"/>
                        </a:lnSpc>
                        <a:spcBef>
                          <a:spcPts val="0"/>
                        </a:spcBef>
                        <a:spcAft>
                          <a:spcPts val="0"/>
                        </a:spcAft>
                      </a:pPr>
                      <a:r>
                        <a:rPr dirty="0" sz="2400" lang="en-GB">
                          <a:effectLst/>
                          <a:latin typeface="Arial" panose="020B0604020202020204" pitchFamily="34" charset="0"/>
                          <a:cs typeface="Arial" panose="020B0604020202020204" pitchFamily="34" charset="0"/>
                        </a:rPr>
                        <a:t>Maximum 10%</a:t>
                      </a:r>
                      <a:endParaRPr dirty="0" sz="2400" lang="en-US">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r>
            </a:tbl>
          </a:graphicData>
        </a:graphic>
      </p:graphicFrame>
      <p:sp>
        <p:nvSpPr>
          <p:cNvPr id="1048660" name="Slide Number Placeholder 3"/>
          <p:cNvSpPr>
            <a:spLocks noGrp="1"/>
          </p:cNvSpPr>
          <p:nvPr>
            <p:ph type="sldNum" sz="quarter" idx="12"/>
          </p:nvPr>
        </p:nvSpPr>
        <p:spPr/>
        <p:txBody>
          <a:bodyPr/>
          <a:p>
            <a:fld id="{52A4F15D-8E49-495E-8C38-B6C68B07BE1E}" type="slidenum">
              <a:rPr lang="en-GB" smtClean="0"/>
              <a:t>21</a:t>
            </a:fld>
            <a:endParaRPr lang="en-GB"/>
          </a:p>
        </p:txBody>
      </p:sp>
    </p:spTree>
  </p:cSld>
  <p:clrMapOvr>
    <a:masterClrMapping/>
  </p:clrMapOvr>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82" name=""/>
        <p:cNvGrpSpPr/>
        <p:nvPr/>
      </p:nvGrpSpPr>
      <p:grpSpPr>
        <a:xfrm>
          <a:off x="0" y="0"/>
          <a:ext cx="0" cy="0"/>
          <a:chOff x="0" y="0"/>
          <a:chExt cx="0" cy="0"/>
        </a:xfrm>
      </p:grpSpPr>
      <p:sp>
        <p:nvSpPr>
          <p:cNvPr id="1048661" name="Title 1"/>
          <p:cNvSpPr>
            <a:spLocks noGrp="1"/>
          </p:cNvSpPr>
          <p:nvPr>
            <p:ph type="title"/>
          </p:nvPr>
        </p:nvSpPr>
        <p:spPr>
          <a:xfrm>
            <a:off x="838200" y="365126"/>
            <a:ext cx="10515600" cy="952046"/>
          </a:xfrm>
        </p:spPr>
        <p:txBody>
          <a:bodyPr>
            <a:normAutofit/>
          </a:bodyPr>
          <a:p>
            <a:r>
              <a:rPr b="1" dirty="0" sz="4000" lang="en-GB" smtClean="0">
                <a:latin typeface="Arial" panose="020B0604020202020204" pitchFamily="34" charset="0"/>
                <a:cs typeface="Arial" panose="020B0604020202020204" pitchFamily="34" charset="0"/>
              </a:rPr>
              <a:t>Eligible Health </a:t>
            </a:r>
            <a:r>
              <a:rPr b="1" dirty="0" sz="4000" lang="en-GB">
                <a:latin typeface="Arial" panose="020B0604020202020204" pitchFamily="34" charset="0"/>
                <a:cs typeface="Arial" panose="020B0604020202020204" pitchFamily="34" charset="0"/>
              </a:rPr>
              <a:t>Related Investments (50%)</a:t>
            </a:r>
            <a:endParaRPr b="1" dirty="0" sz="4000" i="1" lang="en-US">
              <a:latin typeface="Arial" panose="020B0604020202020204" pitchFamily="34" charset="0"/>
              <a:cs typeface="Arial" panose="020B0604020202020204" pitchFamily="34" charset="0"/>
            </a:endParaRPr>
          </a:p>
        </p:txBody>
      </p:sp>
      <p:sp>
        <p:nvSpPr>
          <p:cNvPr id="1048662" name="Content Placeholder 2"/>
          <p:cNvSpPr>
            <a:spLocks noGrp="1"/>
          </p:cNvSpPr>
          <p:nvPr>
            <p:ph idx="1"/>
          </p:nvPr>
        </p:nvSpPr>
        <p:spPr>
          <a:xfrm>
            <a:off x="838200" y="1578428"/>
            <a:ext cx="10515600" cy="6183085"/>
          </a:xfrm>
        </p:spPr>
        <p:txBody>
          <a:bodyPr>
            <a:noAutofit/>
          </a:bodyPr>
          <a:p>
            <a:pPr indent="-514350" lvl="2" marL="1428750">
              <a:buFont typeface="+mj-lt"/>
              <a:buAutoNum type="romanLcPeriod"/>
            </a:pPr>
            <a:r>
              <a:rPr dirty="0" sz="2500" lang="en-GB" smtClean="0">
                <a:latin typeface="Arial" panose="020B0604020202020204" pitchFamily="34" charset="0"/>
                <a:cs typeface="Arial" panose="020B0604020202020204" pitchFamily="34" charset="0"/>
              </a:rPr>
              <a:t>Equipping </a:t>
            </a:r>
            <a:r>
              <a:rPr dirty="0" sz="2500" lang="en-GB">
                <a:latin typeface="Arial" panose="020B0604020202020204" pitchFamily="34" charset="0"/>
                <a:cs typeface="Arial" panose="020B0604020202020204" pitchFamily="34" charset="0"/>
              </a:rPr>
              <a:t>Health Facilities with Beds and Mattresses. Each unit must buy 10 beds with their mattresses</a:t>
            </a:r>
            <a:endParaRPr dirty="0" sz="2500" lang="en-US">
              <a:latin typeface="Arial" panose="020B0604020202020204" pitchFamily="34" charset="0"/>
              <a:cs typeface="Arial" panose="020B0604020202020204" pitchFamily="34" charset="0"/>
            </a:endParaRPr>
          </a:p>
          <a:p>
            <a:pPr indent="-514350" lvl="2" marL="1428750">
              <a:buFont typeface="+mj-lt"/>
              <a:buAutoNum type="romanLcPeriod"/>
            </a:pPr>
            <a:r>
              <a:rPr dirty="0" sz="2500" lang="en-GB">
                <a:latin typeface="Arial" panose="020B0604020202020204" pitchFamily="34" charset="0"/>
                <a:cs typeface="Arial" panose="020B0604020202020204" pitchFamily="34" charset="0"/>
              </a:rPr>
              <a:t>Renovation of key sections of the HCIII e.g. Maternity Ward, OPD section </a:t>
            </a:r>
            <a:r>
              <a:rPr dirty="0" sz="2500" lang="en-GB" err="1">
                <a:latin typeface="Arial" panose="020B0604020202020204" pitchFamily="34" charset="0"/>
                <a:cs typeface="Arial" panose="020B0604020202020204" pitchFamily="34" charset="0"/>
              </a:rPr>
              <a:t>etc</a:t>
            </a:r>
            <a:endParaRPr dirty="0" sz="2500" lang="en-US">
              <a:latin typeface="Arial" panose="020B0604020202020204" pitchFamily="34" charset="0"/>
              <a:cs typeface="Arial" panose="020B0604020202020204" pitchFamily="34" charset="0"/>
            </a:endParaRPr>
          </a:p>
          <a:p>
            <a:pPr indent="-514350" lvl="2" marL="1428750">
              <a:buFont typeface="+mj-lt"/>
              <a:buAutoNum type="romanLcPeriod"/>
            </a:pPr>
            <a:r>
              <a:rPr dirty="0" sz="2500" lang="en-GB">
                <a:latin typeface="Arial" panose="020B0604020202020204" pitchFamily="34" charset="0"/>
                <a:cs typeface="Arial" panose="020B0604020202020204" pitchFamily="34" charset="0"/>
              </a:rPr>
              <a:t> Renovation of Staff Houses for Health Workers.  </a:t>
            </a:r>
            <a:endParaRPr dirty="0" sz="2500" lang="en-US">
              <a:latin typeface="Arial" panose="020B0604020202020204" pitchFamily="34" charset="0"/>
              <a:cs typeface="Arial" panose="020B0604020202020204" pitchFamily="34" charset="0"/>
            </a:endParaRPr>
          </a:p>
          <a:p>
            <a:pPr indent="-514350" lvl="2" marL="1428750">
              <a:buFont typeface="+mj-lt"/>
              <a:buAutoNum type="romanLcPeriod"/>
            </a:pPr>
            <a:r>
              <a:rPr dirty="0" sz="2500" lang="en-GB">
                <a:latin typeface="Arial" panose="020B0604020202020204" pitchFamily="34" charset="0"/>
                <a:cs typeface="Arial" panose="020B0604020202020204" pitchFamily="34" charset="0"/>
              </a:rPr>
              <a:t>Provision of regular safe water supply and technologically appropriate hand washing facilities to Health facilities to help in observance of COVID 19 SOPs</a:t>
            </a:r>
            <a:r>
              <a:rPr dirty="0" sz="2500" lang="en-GB" smtClean="0">
                <a:latin typeface="Arial" panose="020B0604020202020204" pitchFamily="34" charset="0"/>
                <a:cs typeface="Arial" panose="020B0604020202020204" pitchFamily="34" charset="0"/>
              </a:rPr>
              <a:t>.</a:t>
            </a:r>
          </a:p>
          <a:p>
            <a:pPr indent="-514350" lvl="2" marL="1428750">
              <a:buFont typeface="+mj-lt"/>
              <a:buAutoNum type="romanLcPeriod"/>
            </a:pPr>
            <a:r>
              <a:rPr dirty="0" sz="2500" lang="en-GB">
                <a:latin typeface="Arial" panose="020B0604020202020204" pitchFamily="34" charset="0"/>
                <a:cs typeface="Arial" panose="020B0604020202020204" pitchFamily="34" charset="0"/>
              </a:rPr>
              <a:t>Provision of Motorcycle to Head of HCIII Facility</a:t>
            </a:r>
            <a:endParaRPr dirty="0" sz="2500" lang="en-GB" smtClean="0">
              <a:latin typeface="Arial" panose="020B0604020202020204" pitchFamily="34" charset="0"/>
              <a:cs typeface="Arial" panose="020B0604020202020204" pitchFamily="34" charset="0"/>
            </a:endParaRPr>
          </a:p>
          <a:p>
            <a:pPr indent="-514350" lvl="2" marL="1428750">
              <a:buFont typeface="+mj-lt"/>
              <a:buAutoNum type="romanLcPeriod"/>
            </a:pPr>
            <a:r>
              <a:rPr dirty="0" sz="2500" lang="en-GB" smtClean="0">
                <a:latin typeface="Arial" panose="020B0604020202020204" pitchFamily="34" charset="0"/>
                <a:cs typeface="Arial" panose="020B0604020202020204" pitchFamily="34" charset="0"/>
              </a:rPr>
              <a:t>Extending clean water facilities to </a:t>
            </a:r>
            <a:r>
              <a:rPr dirty="0" sz="2500" lang="en-US" smtClean="0">
                <a:latin typeface="Arial" panose="020B0604020202020204" pitchFamily="34" charset="0"/>
                <a:cs typeface="Arial" panose="020B0604020202020204" pitchFamily="34" charset="0"/>
              </a:rPr>
              <a:t>Schools in a Sub County</a:t>
            </a:r>
            <a:endParaRPr dirty="0" sz="2500" lang="en-US">
              <a:latin typeface="Arial" panose="020B0604020202020204" pitchFamily="34" charset="0"/>
              <a:cs typeface="Arial" panose="020B0604020202020204" pitchFamily="34" charset="0"/>
            </a:endParaRPr>
          </a:p>
          <a:p>
            <a:pPr indent="-514350" lvl="2" marL="1428750">
              <a:buFont typeface="+mj-lt"/>
              <a:buAutoNum type="romanLcPeriod"/>
            </a:pPr>
            <a:r>
              <a:rPr dirty="0" sz="2500" lang="en-GB">
                <a:latin typeface="Arial" panose="020B0604020202020204" pitchFamily="34" charset="0"/>
                <a:cs typeface="Arial" panose="020B0604020202020204" pitchFamily="34" charset="0"/>
              </a:rPr>
              <a:t>Provision of Motorcycle to Head of </a:t>
            </a:r>
            <a:r>
              <a:rPr dirty="0" sz="2500" lang="en-GB" smtClean="0">
                <a:latin typeface="Arial" panose="020B0604020202020204" pitchFamily="34" charset="0"/>
                <a:cs typeface="Arial" panose="020B0604020202020204" pitchFamily="34" charset="0"/>
              </a:rPr>
              <a:t>HCII </a:t>
            </a:r>
            <a:r>
              <a:rPr dirty="0" sz="2500" lang="en-GB">
                <a:latin typeface="Arial" panose="020B0604020202020204" pitchFamily="34" charset="0"/>
                <a:cs typeface="Arial" panose="020B0604020202020204" pitchFamily="34" charset="0"/>
              </a:rPr>
              <a:t>Facility(where there </a:t>
            </a:r>
            <a:r>
              <a:rPr dirty="0" sz="2500" lang="en-GB" smtClean="0">
                <a:latin typeface="Arial" panose="020B0604020202020204" pitchFamily="34" charset="0"/>
                <a:cs typeface="Arial" panose="020B0604020202020204" pitchFamily="34" charset="0"/>
              </a:rPr>
              <a:t>is no health Centre 111 in a </a:t>
            </a:r>
            <a:r>
              <a:rPr dirty="0" sz="2500" lang="en-GB" err="1" smtClean="0">
                <a:latin typeface="Arial" panose="020B0604020202020204" pitchFamily="34" charset="0"/>
                <a:cs typeface="Arial" panose="020B0604020202020204" pitchFamily="34" charset="0"/>
              </a:rPr>
              <a:t>SubCounty</a:t>
            </a:r>
            <a:r>
              <a:rPr dirty="0" sz="2500" lang="en-GB" smtClean="0">
                <a:latin typeface="Arial" panose="020B0604020202020204" pitchFamily="34" charset="0"/>
                <a:cs typeface="Arial" panose="020B0604020202020204" pitchFamily="34" charset="0"/>
              </a:rPr>
              <a:t>,  vi and vii Should be considered instead of i and ii)</a:t>
            </a:r>
          </a:p>
        </p:txBody>
      </p:sp>
      <p:sp>
        <p:nvSpPr>
          <p:cNvPr id="1048663" name="Slide Number Placeholder 3"/>
          <p:cNvSpPr>
            <a:spLocks noGrp="1"/>
          </p:cNvSpPr>
          <p:nvPr>
            <p:ph type="sldNum" sz="quarter" idx="12"/>
          </p:nvPr>
        </p:nvSpPr>
        <p:spPr/>
        <p:txBody>
          <a:bodyPr/>
          <a:p>
            <a:fld id="{52A4F15D-8E49-495E-8C38-B6C68B07BE1E}" type="slidenum">
              <a:rPr lang="en-GB" smtClean="0"/>
              <a:t>22</a:t>
            </a:fld>
            <a:endParaRPr lang="en-GB"/>
          </a:p>
        </p:txBody>
      </p:sp>
    </p:spTree>
  </p:cSld>
  <p:clrMapOvr>
    <a:masterClrMapping/>
  </p:clrMapOvr>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83" name=""/>
        <p:cNvGrpSpPr/>
        <p:nvPr/>
      </p:nvGrpSpPr>
      <p:grpSpPr>
        <a:xfrm>
          <a:off x="0" y="0"/>
          <a:ext cx="0" cy="0"/>
          <a:chOff x="0" y="0"/>
          <a:chExt cx="0" cy="0"/>
        </a:xfrm>
      </p:grpSpPr>
      <p:sp>
        <p:nvSpPr>
          <p:cNvPr id="1048664" name="Title 1"/>
          <p:cNvSpPr>
            <a:spLocks noGrp="1"/>
          </p:cNvSpPr>
          <p:nvPr>
            <p:ph type="title"/>
          </p:nvPr>
        </p:nvSpPr>
        <p:spPr/>
        <p:txBody>
          <a:bodyPr/>
          <a:p>
            <a:r>
              <a:rPr b="1" dirty="0" lang="en-GB">
                <a:latin typeface="Arial" panose="020B0604020202020204" pitchFamily="34" charset="0"/>
                <a:cs typeface="Arial" panose="020B0604020202020204" pitchFamily="34" charset="0"/>
              </a:rPr>
              <a:t>Other </a:t>
            </a:r>
            <a:r>
              <a:rPr b="1" dirty="0" lang="en-GB" smtClean="0">
                <a:latin typeface="Arial" panose="020B0604020202020204" pitchFamily="34" charset="0"/>
                <a:cs typeface="Arial" panose="020B0604020202020204" pitchFamily="34" charset="0"/>
              </a:rPr>
              <a:t>Eligible Capital </a:t>
            </a:r>
            <a:r>
              <a:rPr b="1" dirty="0" lang="en-GB">
                <a:latin typeface="Arial" panose="020B0604020202020204" pitchFamily="34" charset="0"/>
                <a:cs typeface="Arial" panose="020B0604020202020204" pitchFamily="34" charset="0"/>
              </a:rPr>
              <a:t>Investments (50%)</a:t>
            </a:r>
            <a:endParaRPr b="1" dirty="0" i="1" lang="en-US">
              <a:latin typeface="Arial" panose="020B0604020202020204" pitchFamily="34" charset="0"/>
              <a:cs typeface="Arial" panose="020B0604020202020204" pitchFamily="34" charset="0"/>
            </a:endParaRPr>
          </a:p>
        </p:txBody>
      </p:sp>
      <p:sp>
        <p:nvSpPr>
          <p:cNvPr id="1048665" name="Content Placeholder 2"/>
          <p:cNvSpPr>
            <a:spLocks noGrp="1"/>
          </p:cNvSpPr>
          <p:nvPr>
            <p:ph idx="1"/>
          </p:nvPr>
        </p:nvSpPr>
        <p:spPr/>
        <p:txBody>
          <a:bodyPr/>
          <a:p>
            <a:pPr indent="0" lvl="0" marL="0">
              <a:buNone/>
            </a:pPr>
            <a:r>
              <a:rPr dirty="0" lang="en-GB">
                <a:latin typeface="Arial" panose="020B0604020202020204" pitchFamily="34" charset="0"/>
                <a:cs typeface="Arial" panose="020B0604020202020204" pitchFamily="34" charset="0"/>
              </a:rPr>
              <a:t>The Local Governments may invest the rest of this Grant in the following areas: </a:t>
            </a:r>
            <a:endParaRPr dirty="0" lang="en-US">
              <a:latin typeface="Arial" panose="020B0604020202020204" pitchFamily="34" charset="0"/>
              <a:cs typeface="Arial" panose="020B0604020202020204" pitchFamily="34" charset="0"/>
            </a:endParaRPr>
          </a:p>
          <a:p>
            <a:pPr indent="-571500" lvl="0" marL="571500">
              <a:buFont typeface="+mj-lt"/>
              <a:buAutoNum type="romanLcPeriod"/>
            </a:pPr>
            <a:r>
              <a:rPr dirty="0" lang="en-GB">
                <a:latin typeface="Arial" panose="020B0604020202020204" pitchFamily="34" charset="0"/>
                <a:cs typeface="Arial" panose="020B0604020202020204" pitchFamily="34" charset="0"/>
              </a:rPr>
              <a:t>Expansion, renovation, completion or construction of Offices </a:t>
            </a:r>
            <a:r>
              <a:rPr dirty="0" lang="en-GB" smtClean="0">
                <a:latin typeface="Arial" panose="020B0604020202020204" pitchFamily="34" charset="0"/>
                <a:cs typeface="Arial" panose="020B0604020202020204" pitchFamily="34" charset="0"/>
              </a:rPr>
              <a:t>to address </a:t>
            </a:r>
            <a:r>
              <a:rPr dirty="0" lang="en-GB">
                <a:latin typeface="Arial" panose="020B0604020202020204" pitchFamily="34" charset="0"/>
                <a:cs typeface="Arial" panose="020B0604020202020204" pitchFamily="34" charset="0"/>
              </a:rPr>
              <a:t>small office space challenges which don’t allow social distancing.</a:t>
            </a:r>
            <a:endParaRPr dirty="0" lang="en-US">
              <a:latin typeface="Arial" panose="020B0604020202020204" pitchFamily="34" charset="0"/>
              <a:cs typeface="Arial" panose="020B0604020202020204" pitchFamily="34" charset="0"/>
            </a:endParaRPr>
          </a:p>
          <a:p>
            <a:pPr indent="-571500" lvl="0" marL="571500">
              <a:buFont typeface="+mj-lt"/>
              <a:buAutoNum type="romanLcPeriod"/>
            </a:pPr>
            <a:r>
              <a:rPr dirty="0" lang="en-GB">
                <a:latin typeface="Arial" panose="020B0604020202020204" pitchFamily="34" charset="0"/>
                <a:cs typeface="Arial" panose="020B0604020202020204" pitchFamily="34" charset="0"/>
              </a:rPr>
              <a:t>Remodelling of Markets, Bus Parks and taxi parks to satisfy the COVID 19 SOPs such as providing additional Passenger waiting for seats or Vendors space, water supply and permanent hand washing facilities.</a:t>
            </a:r>
            <a:endParaRPr dirty="0" lang="en-US">
              <a:latin typeface="Arial" panose="020B0604020202020204" pitchFamily="34" charset="0"/>
              <a:cs typeface="Arial" panose="020B0604020202020204" pitchFamily="34" charset="0"/>
            </a:endParaRPr>
          </a:p>
          <a:p>
            <a:endParaRPr dirty="0" lang="en-US"/>
          </a:p>
        </p:txBody>
      </p:sp>
      <p:sp>
        <p:nvSpPr>
          <p:cNvPr id="1048666" name="Slide Number Placeholder 3"/>
          <p:cNvSpPr>
            <a:spLocks noGrp="1"/>
          </p:cNvSpPr>
          <p:nvPr>
            <p:ph type="sldNum" sz="quarter" idx="12"/>
          </p:nvPr>
        </p:nvSpPr>
        <p:spPr/>
        <p:txBody>
          <a:bodyPr/>
          <a:p>
            <a:fld id="{52A4F15D-8E49-495E-8C38-B6C68B07BE1E}" type="slidenum">
              <a:rPr lang="en-GB" smtClean="0"/>
              <a:t>23</a:t>
            </a:fld>
            <a:endParaRPr lang="en-GB"/>
          </a:p>
        </p:txBody>
      </p:sp>
    </p:spTree>
  </p:cSld>
  <p:clrMapOvr>
    <a:masterClrMapping/>
  </p:clrMapOvr>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84" name=""/>
        <p:cNvGrpSpPr/>
        <p:nvPr/>
      </p:nvGrpSpPr>
      <p:grpSpPr>
        <a:xfrm>
          <a:off x="0" y="0"/>
          <a:ext cx="0" cy="0"/>
          <a:chOff x="0" y="0"/>
          <a:chExt cx="0" cy="0"/>
        </a:xfrm>
      </p:grpSpPr>
      <p:sp>
        <p:nvSpPr>
          <p:cNvPr id="1048667" name="Title 1"/>
          <p:cNvSpPr>
            <a:spLocks noGrp="1"/>
          </p:cNvSpPr>
          <p:nvPr>
            <p:ph type="title"/>
          </p:nvPr>
        </p:nvSpPr>
        <p:spPr/>
        <p:txBody>
          <a:bodyPr>
            <a:normAutofit/>
          </a:bodyPr>
          <a:p>
            <a:r>
              <a:rPr b="1" dirty="0" lang="en-GB" smtClean="0">
                <a:latin typeface="Arial" panose="020B0604020202020204" pitchFamily="34" charset="0"/>
                <a:cs typeface="Arial" panose="020B0604020202020204" pitchFamily="34" charset="0"/>
              </a:rPr>
              <a:t>Allocation of DDEG </a:t>
            </a:r>
            <a:r>
              <a:rPr b="1" dirty="0" lang="en-GB">
                <a:latin typeface="Arial" panose="020B0604020202020204" pitchFamily="34" charset="0"/>
                <a:cs typeface="Arial" panose="020B0604020202020204" pitchFamily="34" charset="0"/>
              </a:rPr>
              <a:t>f</a:t>
            </a:r>
            <a:r>
              <a:rPr b="1" dirty="0" lang="en-GB" smtClean="0">
                <a:latin typeface="Arial" panose="020B0604020202020204" pitchFamily="34" charset="0"/>
                <a:cs typeface="Arial" panose="020B0604020202020204" pitchFamily="34" charset="0"/>
              </a:rPr>
              <a:t>or Sub counties, Town Councils and Divisions </a:t>
            </a:r>
            <a:endParaRPr b="1" dirty="0" lang="en-US">
              <a:latin typeface="Arial" panose="020B0604020202020204" pitchFamily="34" charset="0"/>
              <a:cs typeface="Arial" panose="020B0604020202020204" pitchFamily="34" charset="0"/>
            </a:endParaRPr>
          </a:p>
        </p:txBody>
      </p:sp>
      <p:graphicFrame>
        <p:nvGraphicFramePr>
          <p:cNvPr id="4194314" name="Content Placeholder 4"/>
          <p:cNvGraphicFramePr>
            <a:graphicFrameLocks noGrp="1"/>
          </p:cNvGraphicFramePr>
          <p:nvPr>
            <p:ph idx="1"/>
          </p:nvPr>
        </p:nvGraphicFramePr>
        <p:xfrm>
          <a:off x="261257" y="1926771"/>
          <a:ext cx="10896599" cy="4518173"/>
        </p:xfrm>
        <a:graphic>
          <a:graphicData uri="http://schemas.openxmlformats.org/drawingml/2006/table">
            <a:tbl>
              <a:tblPr firstRow="1" firstCol="1" bandRow="1">
                <a:tableStyleId>{5C22544A-7EE6-4342-B048-85BDC9FD1C3A}</a:tableStyleId>
              </a:tblPr>
              <a:tblGrid>
                <a:gridCol w="8027395"/>
                <a:gridCol w="2869204"/>
              </a:tblGrid>
              <a:tr h="431898">
                <a:tc>
                  <a:txBody>
                    <a:bodyPr/>
                    <a:p>
                      <a:pPr marL="0" marR="0">
                        <a:lnSpc>
                          <a:spcPct val="107000"/>
                        </a:lnSpc>
                        <a:spcBef>
                          <a:spcPts val="0"/>
                        </a:spcBef>
                        <a:spcAft>
                          <a:spcPts val="0"/>
                        </a:spcAft>
                      </a:pPr>
                      <a:r>
                        <a:rPr dirty="0" sz="2400" lang="en-GB">
                          <a:effectLst/>
                          <a:latin typeface="Arial" panose="020B0604020202020204" pitchFamily="34" charset="0"/>
                          <a:cs typeface="Arial" panose="020B0604020202020204" pitchFamily="34" charset="0"/>
                        </a:rPr>
                        <a:t>Main Expenditure Items</a:t>
                      </a:r>
                      <a:endParaRPr dirty="0" sz="2400" lang="en-US">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p>
                      <a:pPr marL="0" marR="0">
                        <a:lnSpc>
                          <a:spcPct val="107000"/>
                        </a:lnSpc>
                        <a:spcBef>
                          <a:spcPts val="0"/>
                        </a:spcBef>
                        <a:spcAft>
                          <a:spcPts val="0"/>
                        </a:spcAft>
                      </a:pPr>
                      <a:r>
                        <a:rPr dirty="0" sz="2400" lang="en-GB">
                          <a:effectLst/>
                          <a:latin typeface="Arial" panose="020B0604020202020204" pitchFamily="34" charset="0"/>
                          <a:cs typeface="Arial" panose="020B0604020202020204" pitchFamily="34" charset="0"/>
                        </a:rPr>
                        <a:t>Threshold</a:t>
                      </a:r>
                      <a:endParaRPr dirty="0" sz="2400" lang="en-US">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r>
              <a:tr h="1362092">
                <a:tc>
                  <a:txBody>
                    <a:bodyPr/>
                    <a:p>
                      <a:pPr marL="0" marR="0">
                        <a:lnSpc>
                          <a:spcPct val="107000"/>
                        </a:lnSpc>
                        <a:spcBef>
                          <a:spcPts val="0"/>
                        </a:spcBef>
                        <a:spcAft>
                          <a:spcPts val="0"/>
                        </a:spcAft>
                      </a:pPr>
                      <a:r>
                        <a:rPr dirty="0" sz="2400" lang="en-GB">
                          <a:effectLst/>
                          <a:latin typeface="Arial" panose="020B0604020202020204" pitchFamily="34" charset="0"/>
                          <a:cs typeface="Arial" panose="020B0604020202020204" pitchFamily="34" charset="0"/>
                        </a:rPr>
                        <a:t>Infrastructure Projects:</a:t>
                      </a:r>
                      <a:endParaRPr dirty="0" sz="2400" lang="en-US">
                        <a:effectLst/>
                        <a:latin typeface="Arial" panose="020B0604020202020204" pitchFamily="34" charset="0"/>
                        <a:cs typeface="Arial" panose="020B0604020202020204" pitchFamily="34" charset="0"/>
                      </a:endParaRPr>
                    </a:p>
                    <a:p>
                      <a:pPr marL="0" marR="0">
                        <a:lnSpc>
                          <a:spcPct val="107000"/>
                        </a:lnSpc>
                        <a:spcBef>
                          <a:spcPts val="0"/>
                        </a:spcBef>
                        <a:spcAft>
                          <a:spcPts val="0"/>
                        </a:spcAft>
                      </a:pPr>
                      <a:r>
                        <a:rPr dirty="0" sz="2400" lang="en-GB">
                          <a:effectLst/>
                          <a:latin typeface="Arial" panose="020B0604020202020204" pitchFamily="34" charset="0"/>
                          <a:cs typeface="Arial" panose="020B0604020202020204" pitchFamily="34" charset="0"/>
                        </a:rPr>
                        <a:t>Health Investments - 50%</a:t>
                      </a:r>
                      <a:endParaRPr dirty="0" sz="2400" lang="en-US">
                        <a:effectLst/>
                        <a:latin typeface="Arial" panose="020B0604020202020204" pitchFamily="34" charset="0"/>
                        <a:cs typeface="Arial" panose="020B0604020202020204" pitchFamily="34" charset="0"/>
                      </a:endParaRPr>
                    </a:p>
                    <a:p>
                      <a:pPr marL="0" marR="0">
                        <a:lnSpc>
                          <a:spcPct val="107000"/>
                        </a:lnSpc>
                        <a:spcBef>
                          <a:spcPts val="0"/>
                        </a:spcBef>
                        <a:spcAft>
                          <a:spcPts val="0"/>
                        </a:spcAft>
                      </a:pPr>
                      <a:r>
                        <a:rPr sz="2400" lang="en-GB">
                          <a:effectLst/>
                          <a:latin typeface="Arial" panose="020B0604020202020204" pitchFamily="34" charset="0"/>
                          <a:cs typeface="Arial" panose="020B0604020202020204" pitchFamily="34" charset="0"/>
                        </a:rPr>
                        <a:t>Other </a:t>
                      </a:r>
                      <a:r>
                        <a:rPr sz="2400" lang="en-GB" smtClean="0">
                          <a:effectLst/>
                          <a:latin typeface="Arial" panose="020B0604020202020204" pitchFamily="34" charset="0"/>
                          <a:cs typeface="Arial" panose="020B0604020202020204" pitchFamily="34" charset="0"/>
                        </a:rPr>
                        <a:t>programmes           </a:t>
                      </a:r>
                      <a:r>
                        <a:rPr dirty="0" sz="2400" lang="en-GB">
                          <a:effectLst/>
                          <a:latin typeface="Arial" panose="020B0604020202020204" pitchFamily="34" charset="0"/>
                          <a:cs typeface="Arial" panose="020B0604020202020204" pitchFamily="34" charset="0"/>
                        </a:rPr>
                        <a:t>- 50%</a:t>
                      </a:r>
                      <a:endParaRPr dirty="0" sz="2400" lang="en-US">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p>
                      <a:pPr marL="0" marR="0">
                        <a:lnSpc>
                          <a:spcPct val="107000"/>
                        </a:lnSpc>
                        <a:spcBef>
                          <a:spcPts val="0"/>
                        </a:spcBef>
                        <a:spcAft>
                          <a:spcPts val="0"/>
                        </a:spcAft>
                      </a:pPr>
                      <a:r>
                        <a:rPr sz="2400" lang="en-GB">
                          <a:effectLst/>
                          <a:latin typeface="Arial" panose="020B0604020202020204" pitchFamily="34" charset="0"/>
                          <a:cs typeface="Arial" panose="020B0604020202020204" pitchFamily="34" charset="0"/>
                        </a:rPr>
                        <a:t>Minimum 70%</a:t>
                      </a:r>
                      <a:endParaRPr sz="2400" lang="en-US">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r>
              <a:tr h="1827397">
                <a:tc>
                  <a:txBody>
                    <a:bodyPr/>
                    <a:p>
                      <a:pPr marL="0" marR="0">
                        <a:lnSpc>
                          <a:spcPct val="107000"/>
                        </a:lnSpc>
                        <a:spcBef>
                          <a:spcPts val="0"/>
                        </a:spcBef>
                        <a:spcAft>
                          <a:spcPts val="0"/>
                        </a:spcAft>
                      </a:pPr>
                      <a:r>
                        <a:rPr dirty="0" sz="2400" lang="en-GB">
                          <a:effectLst/>
                          <a:latin typeface="Arial" panose="020B0604020202020204" pitchFamily="34" charset="0"/>
                          <a:cs typeface="Arial" panose="020B0604020202020204" pitchFamily="34" charset="0"/>
                        </a:rPr>
                        <a:t>Recurrent Activities  </a:t>
                      </a:r>
                      <a:endParaRPr dirty="0" sz="2400" lang="en-US">
                        <a:effectLst/>
                        <a:latin typeface="Arial" panose="020B0604020202020204" pitchFamily="34" charset="0"/>
                        <a:cs typeface="Arial" panose="020B0604020202020204" pitchFamily="34" charset="0"/>
                      </a:endParaRPr>
                    </a:p>
                    <a:p>
                      <a:pPr marL="0" marR="0">
                        <a:lnSpc>
                          <a:spcPct val="107000"/>
                        </a:lnSpc>
                        <a:spcBef>
                          <a:spcPts val="0"/>
                        </a:spcBef>
                        <a:spcAft>
                          <a:spcPts val="0"/>
                        </a:spcAft>
                      </a:pPr>
                      <a:r>
                        <a:rPr dirty="0" sz="2400" lang="en-GB">
                          <a:effectLst/>
                          <a:latin typeface="Arial" panose="020B0604020202020204" pitchFamily="34" charset="0"/>
                          <a:cs typeface="Arial" panose="020B0604020202020204" pitchFamily="34" charset="0"/>
                        </a:rPr>
                        <a:t>Health Specific Recurrent Activities - 50%</a:t>
                      </a:r>
                      <a:endParaRPr dirty="0" sz="2400" lang="en-US">
                        <a:effectLst/>
                        <a:latin typeface="Arial" panose="020B0604020202020204" pitchFamily="34" charset="0"/>
                        <a:cs typeface="Arial" panose="020B0604020202020204" pitchFamily="34" charset="0"/>
                      </a:endParaRPr>
                    </a:p>
                    <a:p>
                      <a:pPr marL="0" marR="0">
                        <a:lnSpc>
                          <a:spcPct val="107000"/>
                        </a:lnSpc>
                        <a:spcBef>
                          <a:spcPts val="0"/>
                        </a:spcBef>
                        <a:spcAft>
                          <a:spcPts val="0"/>
                        </a:spcAft>
                      </a:pPr>
                      <a:r>
                        <a:rPr dirty="0" sz="2400" lang="en-GB">
                          <a:effectLst/>
                          <a:latin typeface="Arial" panose="020B0604020202020204" pitchFamily="34" charset="0"/>
                          <a:cs typeface="Arial" panose="020B0604020202020204" pitchFamily="34" charset="0"/>
                        </a:rPr>
                        <a:t>Other Activities                                   - 50%</a:t>
                      </a:r>
                      <a:endParaRPr dirty="0" sz="2400" lang="en-US">
                        <a:effectLst/>
                        <a:latin typeface="Arial" panose="020B0604020202020204" pitchFamily="34" charset="0"/>
                        <a:cs typeface="Arial" panose="020B0604020202020204" pitchFamily="34" charset="0"/>
                      </a:endParaRPr>
                    </a:p>
                    <a:p>
                      <a:pPr marL="0" marR="0">
                        <a:lnSpc>
                          <a:spcPct val="107000"/>
                        </a:lnSpc>
                        <a:spcBef>
                          <a:spcPts val="0"/>
                        </a:spcBef>
                        <a:spcAft>
                          <a:spcPts val="0"/>
                        </a:spcAft>
                      </a:pPr>
                      <a:r>
                        <a:rPr dirty="0" sz="2400" lang="en-GB">
                          <a:effectLst/>
                          <a:latin typeface="Arial" panose="020B0604020202020204" pitchFamily="34" charset="0"/>
                          <a:cs typeface="Arial" panose="020B0604020202020204" pitchFamily="34" charset="0"/>
                        </a:rPr>
                        <a:t> </a:t>
                      </a:r>
                      <a:endParaRPr dirty="0" sz="2400" lang="en-US">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p>
                      <a:pPr marL="0" marR="0">
                        <a:lnSpc>
                          <a:spcPct val="107000"/>
                        </a:lnSpc>
                        <a:spcBef>
                          <a:spcPts val="0"/>
                        </a:spcBef>
                        <a:spcAft>
                          <a:spcPts val="0"/>
                        </a:spcAft>
                      </a:pPr>
                      <a:r>
                        <a:rPr sz="2400" lang="en-GB">
                          <a:effectLst/>
                          <a:latin typeface="Arial" panose="020B0604020202020204" pitchFamily="34" charset="0"/>
                          <a:cs typeface="Arial" panose="020B0604020202020204" pitchFamily="34" charset="0"/>
                        </a:rPr>
                        <a:t>Maximum 20%</a:t>
                      </a:r>
                      <a:endParaRPr sz="2400" lang="en-US">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r>
              <a:tr h="896786">
                <a:tc>
                  <a:txBody>
                    <a:bodyPr/>
                    <a:p>
                      <a:pPr marL="0" marR="0">
                        <a:lnSpc>
                          <a:spcPct val="107000"/>
                        </a:lnSpc>
                        <a:spcBef>
                          <a:spcPts val="0"/>
                        </a:spcBef>
                        <a:spcAft>
                          <a:spcPts val="0"/>
                        </a:spcAft>
                      </a:pPr>
                      <a:r>
                        <a:rPr dirty="0" sz="2400" lang="en-GB">
                          <a:effectLst/>
                          <a:latin typeface="Arial" panose="020B0604020202020204" pitchFamily="34" charset="0"/>
                          <a:cs typeface="Arial" panose="020B0604020202020204" pitchFamily="34" charset="0"/>
                        </a:rPr>
                        <a:t>Investment Servicing (5%) and Monitoring (5%)</a:t>
                      </a:r>
                      <a:endParaRPr dirty="0" sz="2400" lang="en-US">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p>
                      <a:pPr marL="0" marR="0">
                        <a:lnSpc>
                          <a:spcPct val="107000"/>
                        </a:lnSpc>
                        <a:spcBef>
                          <a:spcPts val="0"/>
                        </a:spcBef>
                        <a:spcAft>
                          <a:spcPts val="0"/>
                        </a:spcAft>
                      </a:pPr>
                      <a:r>
                        <a:rPr dirty="0" sz="2400" lang="en-GB">
                          <a:effectLst/>
                          <a:latin typeface="Arial" panose="020B0604020202020204" pitchFamily="34" charset="0"/>
                          <a:cs typeface="Arial" panose="020B0604020202020204" pitchFamily="34" charset="0"/>
                        </a:rPr>
                        <a:t>Maximum 10%</a:t>
                      </a:r>
                      <a:endParaRPr dirty="0" sz="2400" lang="en-US">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r>
            </a:tbl>
          </a:graphicData>
        </a:graphic>
      </p:graphicFrame>
      <p:sp>
        <p:nvSpPr>
          <p:cNvPr id="1048668" name="Slide Number Placeholder 3"/>
          <p:cNvSpPr>
            <a:spLocks noGrp="1"/>
          </p:cNvSpPr>
          <p:nvPr>
            <p:ph type="sldNum" sz="quarter" idx="12"/>
          </p:nvPr>
        </p:nvSpPr>
        <p:spPr/>
        <p:txBody>
          <a:bodyPr/>
          <a:p>
            <a:fld id="{52A4F15D-8E49-495E-8C38-B6C68B07BE1E}" type="slidenum">
              <a:rPr lang="en-GB" smtClean="0"/>
              <a:t>24</a:t>
            </a:fld>
            <a:endParaRPr lang="en-GB"/>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85" name=""/>
        <p:cNvGrpSpPr/>
        <p:nvPr/>
      </p:nvGrpSpPr>
      <p:grpSpPr>
        <a:xfrm>
          <a:off x="0" y="0"/>
          <a:ext cx="0" cy="0"/>
          <a:chOff x="0" y="0"/>
          <a:chExt cx="0" cy="0"/>
        </a:xfrm>
      </p:grpSpPr>
      <p:sp>
        <p:nvSpPr>
          <p:cNvPr id="1048669" name="Title 1"/>
          <p:cNvSpPr>
            <a:spLocks noGrp="1"/>
          </p:cNvSpPr>
          <p:nvPr>
            <p:ph type="title"/>
          </p:nvPr>
        </p:nvSpPr>
        <p:spPr>
          <a:xfrm>
            <a:off x="718457" y="320675"/>
            <a:ext cx="10515600" cy="1325563"/>
          </a:xfrm>
        </p:spPr>
        <p:txBody>
          <a:bodyPr>
            <a:normAutofit/>
          </a:bodyPr>
          <a:p>
            <a:r>
              <a:rPr b="1" dirty="0" sz="3200" lang="en-US">
                <a:latin typeface="Arial" panose="020B0604020202020204" pitchFamily="34" charset="0"/>
                <a:cs typeface="Arial" panose="020B0604020202020204" pitchFamily="34" charset="0"/>
              </a:rPr>
              <a:t>Eligible Activities- Recurrent - 20% of the Grant </a:t>
            </a:r>
            <a:r>
              <a:rPr b="1" dirty="0" sz="3200" lang="en-GB">
                <a:latin typeface="Arial" panose="020B0604020202020204" pitchFamily="34" charset="0"/>
                <a:cs typeface="Arial" panose="020B0604020202020204" pitchFamily="34" charset="0"/>
              </a:rPr>
              <a:t>for Sub counties, Town Councils and Divisions </a:t>
            </a:r>
            <a:endParaRPr b="1" dirty="0" sz="3200" lang="en-US">
              <a:latin typeface="Arial" panose="020B0604020202020204" pitchFamily="34" charset="0"/>
              <a:cs typeface="Arial" panose="020B0604020202020204" pitchFamily="34" charset="0"/>
            </a:endParaRPr>
          </a:p>
        </p:txBody>
      </p:sp>
      <p:sp>
        <p:nvSpPr>
          <p:cNvPr id="1048670" name="Content Placeholder 2"/>
          <p:cNvSpPr>
            <a:spLocks noGrp="1"/>
          </p:cNvSpPr>
          <p:nvPr>
            <p:ph idx="1"/>
          </p:nvPr>
        </p:nvSpPr>
        <p:spPr/>
        <p:txBody>
          <a:bodyPr/>
          <a:p>
            <a:pPr lvl="0">
              <a:buFont typeface="Wingdings" panose="05000000000000000000" pitchFamily="2" charset="2"/>
              <a:buChar char="q"/>
            </a:pPr>
            <a:r>
              <a:rPr dirty="0" lang="en-US">
                <a:latin typeface="Arial" panose="020B0604020202020204" pitchFamily="34" charset="0"/>
                <a:cs typeface="Arial" panose="020B0604020202020204" pitchFamily="34" charset="0"/>
              </a:rPr>
              <a:t>Facilitate LLG Medical workers to carry out Surveillance of COVID 19 cases </a:t>
            </a:r>
          </a:p>
          <a:p>
            <a:pPr lvl="0">
              <a:buFont typeface="Wingdings" panose="05000000000000000000" pitchFamily="2" charset="2"/>
              <a:buChar char="q"/>
            </a:pPr>
            <a:r>
              <a:rPr dirty="0" lang="en-GB">
                <a:latin typeface="Arial" panose="020B0604020202020204" pitchFamily="34" charset="0"/>
                <a:cs typeface="Arial" panose="020B0604020202020204" pitchFamily="34" charset="0"/>
              </a:rPr>
              <a:t>Strengthen COVID19 Surveillance </a:t>
            </a:r>
            <a:endParaRPr dirty="0" lang="en-US">
              <a:latin typeface="Arial" panose="020B0604020202020204" pitchFamily="34" charset="0"/>
              <a:cs typeface="Arial" panose="020B0604020202020204" pitchFamily="34" charset="0"/>
            </a:endParaRPr>
          </a:p>
          <a:p>
            <a:pPr lvl="0">
              <a:buFont typeface="Wingdings" panose="05000000000000000000" pitchFamily="2" charset="2"/>
              <a:buChar char="q"/>
            </a:pPr>
            <a:r>
              <a:rPr dirty="0" lang="en-GB">
                <a:latin typeface="Arial" panose="020B0604020202020204" pitchFamily="34" charset="0"/>
                <a:cs typeface="Arial" panose="020B0604020202020204" pitchFamily="34" charset="0"/>
              </a:rPr>
              <a:t>Facilitate Village and Parish COVID19 Coordination Committees</a:t>
            </a:r>
            <a:endParaRPr dirty="0" lang="en-US">
              <a:latin typeface="Arial" panose="020B0604020202020204" pitchFamily="34" charset="0"/>
              <a:cs typeface="Arial" panose="020B0604020202020204" pitchFamily="34" charset="0"/>
            </a:endParaRPr>
          </a:p>
          <a:p>
            <a:pPr lvl="0">
              <a:buFont typeface="Wingdings" panose="05000000000000000000" pitchFamily="2" charset="2"/>
              <a:buChar char="q"/>
            </a:pPr>
            <a:r>
              <a:rPr dirty="0" lang="en-GB">
                <a:latin typeface="Arial" panose="020B0604020202020204" pitchFamily="34" charset="0"/>
                <a:cs typeface="Arial" panose="020B0604020202020204" pitchFamily="34" charset="0"/>
              </a:rPr>
              <a:t>Facilitate Sub-County, Town Council Division COVID19 Coordination Committees</a:t>
            </a:r>
            <a:endParaRPr dirty="0" lang="en-US">
              <a:latin typeface="Arial" panose="020B0604020202020204" pitchFamily="34" charset="0"/>
              <a:cs typeface="Arial" panose="020B0604020202020204" pitchFamily="34" charset="0"/>
            </a:endParaRPr>
          </a:p>
          <a:p>
            <a:pPr lvl="0">
              <a:buFont typeface="Wingdings" panose="05000000000000000000" pitchFamily="2" charset="2"/>
              <a:buChar char="q"/>
            </a:pPr>
            <a:r>
              <a:rPr dirty="0" lang="en-US" err="1" smtClean="0">
                <a:latin typeface="Arial" panose="020B0604020202020204" pitchFamily="34" charset="0"/>
                <a:cs typeface="Arial" panose="020B0604020202020204" pitchFamily="34" charset="0"/>
              </a:rPr>
              <a:t>Repair,operation</a:t>
            </a:r>
            <a:r>
              <a:rPr dirty="0" lang="en-US" smtClean="0">
                <a:latin typeface="Arial" panose="020B0604020202020204" pitchFamily="34" charset="0"/>
                <a:cs typeface="Arial" panose="020B0604020202020204" pitchFamily="34" charset="0"/>
              </a:rPr>
              <a:t>  </a:t>
            </a:r>
            <a:r>
              <a:rPr dirty="0" lang="en-US">
                <a:latin typeface="Arial" panose="020B0604020202020204" pitchFamily="34" charset="0"/>
                <a:cs typeface="Arial" panose="020B0604020202020204" pitchFamily="34" charset="0"/>
              </a:rPr>
              <a:t>and Maintenance of Motorcycles of COVID19 related activities </a:t>
            </a:r>
          </a:p>
          <a:p>
            <a:endParaRPr dirty="0" lang="en-US"/>
          </a:p>
        </p:txBody>
      </p:sp>
      <p:sp>
        <p:nvSpPr>
          <p:cNvPr id="1048671" name="Slide Number Placeholder 3"/>
          <p:cNvSpPr>
            <a:spLocks noGrp="1"/>
          </p:cNvSpPr>
          <p:nvPr>
            <p:ph type="sldNum" sz="quarter" idx="12"/>
          </p:nvPr>
        </p:nvSpPr>
        <p:spPr/>
        <p:txBody>
          <a:bodyPr/>
          <a:p>
            <a:fld id="{52A4F15D-8E49-495E-8C38-B6C68B07BE1E}" type="slidenum">
              <a:rPr lang="en-GB" smtClean="0"/>
              <a:t>25</a:t>
            </a:fld>
            <a:endParaRPr lang="en-GB"/>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86" name=""/>
        <p:cNvGrpSpPr/>
        <p:nvPr/>
      </p:nvGrpSpPr>
      <p:grpSpPr>
        <a:xfrm>
          <a:off x="0" y="0"/>
          <a:ext cx="0" cy="0"/>
          <a:chOff x="0" y="0"/>
          <a:chExt cx="0" cy="0"/>
        </a:xfrm>
      </p:grpSpPr>
      <p:sp>
        <p:nvSpPr>
          <p:cNvPr id="1048672" name="Title 1"/>
          <p:cNvSpPr>
            <a:spLocks noGrp="1"/>
          </p:cNvSpPr>
          <p:nvPr>
            <p:ph type="title"/>
          </p:nvPr>
        </p:nvSpPr>
        <p:spPr/>
        <p:txBody>
          <a:bodyPr/>
          <a:p>
            <a:r>
              <a:rPr b="1" dirty="0" lang="en-US" smtClean="0">
                <a:latin typeface="Arial" panose="020B0604020202020204" pitchFamily="34" charset="0"/>
                <a:cs typeface="Arial" panose="020B0604020202020204" pitchFamily="34" charset="0"/>
              </a:rPr>
              <a:t>Ineligible Activities under EU Support</a:t>
            </a:r>
            <a:endParaRPr b="1" dirty="0" lang="en-US">
              <a:latin typeface="Arial" panose="020B0604020202020204" pitchFamily="34" charset="0"/>
              <a:cs typeface="Arial" panose="020B0604020202020204" pitchFamily="34" charset="0"/>
            </a:endParaRPr>
          </a:p>
        </p:txBody>
      </p:sp>
      <p:sp>
        <p:nvSpPr>
          <p:cNvPr id="1048673" name="Content Placeholder 2"/>
          <p:cNvSpPr>
            <a:spLocks noGrp="1"/>
          </p:cNvSpPr>
          <p:nvPr>
            <p:ph idx="1"/>
          </p:nvPr>
        </p:nvSpPr>
        <p:spPr/>
        <p:txBody>
          <a:bodyPr>
            <a:normAutofit fontScale="94821" lnSpcReduction="10000"/>
          </a:bodyPr>
          <a:p>
            <a:pPr indent="-571500" lvl="0" marL="571500">
              <a:buFont typeface="+mj-lt"/>
              <a:buAutoNum type="romanLcPeriod"/>
            </a:pPr>
            <a:r>
              <a:rPr dirty="0" lang="en-US">
                <a:latin typeface="Arial" panose="020B0604020202020204" pitchFamily="34" charset="0"/>
                <a:cs typeface="Arial" panose="020B0604020202020204" pitchFamily="34" charset="0"/>
              </a:rPr>
              <a:t>Staff training, exchange visits or any career development Activity (as indicated in the main DDG guidelines) </a:t>
            </a:r>
          </a:p>
          <a:p>
            <a:pPr indent="-571500" lvl="0" marL="571500">
              <a:buFont typeface="+mj-lt"/>
              <a:buAutoNum type="romanLcPeriod"/>
            </a:pPr>
            <a:r>
              <a:rPr dirty="0" lang="en-US">
                <a:latin typeface="Arial" panose="020B0604020202020204" pitchFamily="34" charset="0"/>
                <a:cs typeface="Arial" panose="020B0604020202020204" pitchFamily="34" charset="0"/>
              </a:rPr>
              <a:t>It will not be applied to development Physical Plans (Contrary to what is indicated in the main DDEG guidelines) </a:t>
            </a:r>
          </a:p>
          <a:p>
            <a:pPr indent="-571500" lvl="0" marL="571500">
              <a:buFont typeface="+mj-lt"/>
              <a:buAutoNum type="romanLcPeriod"/>
            </a:pPr>
            <a:r>
              <a:rPr dirty="0" lang="en-US">
                <a:latin typeface="Arial" panose="020B0604020202020204" pitchFamily="34" charset="0"/>
                <a:cs typeface="Arial" panose="020B0604020202020204" pitchFamily="34" charset="0"/>
              </a:rPr>
              <a:t>The 10% of Parish Chiefs and Town Agents will not apply (Contrary to what is indicated in the main DDEG guidelines) </a:t>
            </a:r>
          </a:p>
          <a:p>
            <a:pPr indent="-571500" lvl="0" marL="571500">
              <a:buFont typeface="+mj-lt"/>
              <a:buAutoNum type="romanLcPeriod"/>
            </a:pPr>
            <a:r>
              <a:rPr dirty="0" lang="en-GB" smtClean="0">
                <a:latin typeface="Arial" panose="020B0604020202020204" pitchFamily="34" charset="0"/>
                <a:cs typeface="Arial" panose="020B0604020202020204" pitchFamily="34" charset="0"/>
              </a:rPr>
              <a:t>Travel </a:t>
            </a:r>
            <a:r>
              <a:rPr dirty="0" lang="en-GB">
                <a:latin typeface="Arial" panose="020B0604020202020204" pitchFamily="34" charset="0"/>
                <a:cs typeface="Arial" panose="020B0604020202020204" pitchFamily="34" charset="0"/>
              </a:rPr>
              <a:t>abroad</a:t>
            </a:r>
            <a:endParaRPr dirty="0" lang="en-US">
              <a:latin typeface="Arial" panose="020B0604020202020204" pitchFamily="34" charset="0"/>
              <a:cs typeface="Arial" panose="020B0604020202020204" pitchFamily="34" charset="0"/>
            </a:endParaRPr>
          </a:p>
          <a:p>
            <a:pPr indent="-571500" lvl="0" marL="571500">
              <a:buFont typeface="+mj-lt"/>
              <a:buAutoNum type="romanLcPeriod"/>
            </a:pPr>
            <a:r>
              <a:rPr dirty="0" lang="en-GB">
                <a:latin typeface="Arial" panose="020B0604020202020204" pitchFamily="34" charset="0"/>
                <a:cs typeface="Arial" panose="020B0604020202020204" pitchFamily="34" charset="0"/>
              </a:rPr>
              <a:t>Procurement of vehicles </a:t>
            </a:r>
            <a:endParaRPr dirty="0" lang="en-US">
              <a:latin typeface="Arial" panose="020B0604020202020204" pitchFamily="34" charset="0"/>
              <a:cs typeface="Arial" panose="020B0604020202020204" pitchFamily="34" charset="0"/>
            </a:endParaRPr>
          </a:p>
          <a:p>
            <a:pPr indent="-571500" lvl="0" marL="571500">
              <a:buFont typeface="+mj-lt"/>
              <a:buAutoNum type="romanLcPeriod"/>
            </a:pPr>
            <a:r>
              <a:rPr dirty="0" lang="en-GB">
                <a:latin typeface="Arial" panose="020B0604020202020204" pitchFamily="34" charset="0"/>
                <a:cs typeface="Arial" panose="020B0604020202020204" pitchFamily="34" charset="0"/>
              </a:rPr>
              <a:t>Buying </a:t>
            </a:r>
            <a:r>
              <a:rPr dirty="0" lang="en-GB" smtClean="0">
                <a:latin typeface="Arial" panose="020B0604020202020204" pitchFamily="34" charset="0"/>
                <a:cs typeface="Arial" panose="020B0604020202020204" pitchFamily="34" charset="0"/>
              </a:rPr>
              <a:t>land</a:t>
            </a:r>
          </a:p>
          <a:p>
            <a:pPr indent="-571500" marL="571500">
              <a:buFont typeface="+mj-lt"/>
              <a:buAutoNum type="romanLcPeriod"/>
            </a:pPr>
            <a:r>
              <a:rPr dirty="0" lang="en-US">
                <a:latin typeface="Arial" panose="020B0604020202020204" pitchFamily="34" charset="0"/>
                <a:cs typeface="Arial" panose="020B0604020202020204" pitchFamily="34" charset="0"/>
              </a:rPr>
              <a:t>Any other ineligible activity under the main DDEG guidelines </a:t>
            </a:r>
          </a:p>
          <a:p>
            <a:pPr indent="-571500" lvl="0" marL="571500">
              <a:buFont typeface="+mj-lt"/>
              <a:buAutoNum type="romanLcPeriod"/>
            </a:pPr>
            <a:endParaRPr dirty="0" lang="en-US">
              <a:latin typeface="Arial" panose="020B0604020202020204" pitchFamily="34" charset="0"/>
              <a:cs typeface="Arial" panose="020B0604020202020204" pitchFamily="34" charset="0"/>
            </a:endParaRPr>
          </a:p>
        </p:txBody>
      </p:sp>
      <p:sp>
        <p:nvSpPr>
          <p:cNvPr id="1048674" name="Slide Number Placeholder 3"/>
          <p:cNvSpPr>
            <a:spLocks noGrp="1"/>
          </p:cNvSpPr>
          <p:nvPr>
            <p:ph type="sldNum" sz="quarter" idx="12"/>
          </p:nvPr>
        </p:nvSpPr>
        <p:spPr/>
        <p:txBody>
          <a:bodyPr/>
          <a:p>
            <a:fld id="{52A4F15D-8E49-495E-8C38-B6C68B07BE1E}" type="slidenum">
              <a:rPr lang="en-GB" smtClean="0"/>
              <a:t>26</a:t>
            </a:fld>
            <a:endParaRPr lang="en-GB"/>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87" name=""/>
        <p:cNvGrpSpPr/>
        <p:nvPr/>
      </p:nvGrpSpPr>
      <p:grpSpPr>
        <a:xfrm>
          <a:off x="0" y="0"/>
          <a:ext cx="0" cy="0"/>
          <a:chOff x="0" y="0"/>
          <a:chExt cx="0" cy="0"/>
        </a:xfrm>
      </p:grpSpPr>
      <p:sp>
        <p:nvSpPr>
          <p:cNvPr id="1048675" name="Title 1"/>
          <p:cNvSpPr>
            <a:spLocks noGrp="1"/>
          </p:cNvSpPr>
          <p:nvPr>
            <p:ph type="title"/>
          </p:nvPr>
        </p:nvSpPr>
        <p:spPr/>
        <p:txBody>
          <a:bodyPr/>
          <a:p>
            <a:r>
              <a:rPr b="1" dirty="0" lang="en-US" smtClean="0">
                <a:latin typeface="Arial" panose="020B0604020202020204" pitchFamily="34" charset="0"/>
                <a:cs typeface="Arial" panose="020B0604020202020204" pitchFamily="34" charset="0"/>
              </a:rPr>
              <a:t>Must do in all projects</a:t>
            </a:r>
            <a:endParaRPr b="1" dirty="0" lang="en-US">
              <a:latin typeface="Arial" panose="020B0604020202020204" pitchFamily="34" charset="0"/>
              <a:cs typeface="Arial" panose="020B0604020202020204" pitchFamily="34" charset="0"/>
            </a:endParaRPr>
          </a:p>
        </p:txBody>
      </p:sp>
      <p:sp>
        <p:nvSpPr>
          <p:cNvPr id="1048676" name="Content Placeholder 2"/>
          <p:cNvSpPr>
            <a:spLocks noGrp="1"/>
          </p:cNvSpPr>
          <p:nvPr>
            <p:ph idx="1"/>
          </p:nvPr>
        </p:nvSpPr>
        <p:spPr/>
        <p:txBody>
          <a:bodyPr>
            <a:normAutofit/>
          </a:bodyPr>
          <a:p>
            <a:pPr>
              <a:buFont typeface="Wingdings" panose="05000000000000000000" pitchFamily="2" charset="2"/>
              <a:buChar char="q"/>
            </a:pPr>
            <a:r>
              <a:rPr dirty="0" sz="3200" lang="en-US" smtClean="0">
                <a:latin typeface="Arial" panose="020B0604020202020204" pitchFamily="34" charset="0"/>
                <a:cs typeface="Arial" panose="020B0604020202020204" pitchFamily="34" charset="0"/>
              </a:rPr>
              <a:t>Implementation of Environmental , Social and Safety Safeguards measures in all DDEG funded projects</a:t>
            </a:r>
            <a:r>
              <a:rPr sz="3200" lang="en-US" smtClean="0">
                <a:latin typeface="Arial" panose="020B0604020202020204" pitchFamily="34" charset="0"/>
                <a:cs typeface="Arial" panose="020B0604020202020204" pitchFamily="34" charset="0"/>
              </a:rPr>
              <a:t>. </a:t>
            </a:r>
          </a:p>
          <a:p>
            <a:pPr>
              <a:buFont typeface="Wingdings" panose="05000000000000000000" pitchFamily="2" charset="2"/>
              <a:buChar char="q"/>
            </a:pPr>
            <a:r>
              <a:rPr sz="3200" lang="en-US" smtClean="0">
                <a:latin typeface="Arial" panose="020B0604020202020204" pitchFamily="34" charset="0"/>
                <a:cs typeface="Arial" panose="020B0604020202020204" pitchFamily="34" charset="0"/>
              </a:rPr>
              <a:t>Environmental </a:t>
            </a:r>
            <a:r>
              <a:rPr dirty="0" sz="3200" lang="en-US" smtClean="0">
                <a:latin typeface="Arial" panose="020B0604020202020204" pitchFamily="34" charset="0"/>
                <a:cs typeface="Arial" panose="020B0604020202020204" pitchFamily="34" charset="0"/>
              </a:rPr>
              <a:t>Screening is  a must do, geotechnical studies are also expected to be done.</a:t>
            </a:r>
            <a:endParaRPr dirty="0" sz="3200" lang="en-US">
              <a:latin typeface="Arial" panose="020B0604020202020204" pitchFamily="34" charset="0"/>
              <a:cs typeface="Arial" panose="020B0604020202020204" pitchFamily="34" charset="0"/>
            </a:endParaRPr>
          </a:p>
        </p:txBody>
      </p:sp>
      <p:sp>
        <p:nvSpPr>
          <p:cNvPr id="1048677" name="Slide Number Placeholder 3"/>
          <p:cNvSpPr>
            <a:spLocks noGrp="1"/>
          </p:cNvSpPr>
          <p:nvPr>
            <p:ph type="sldNum" sz="quarter" idx="12"/>
          </p:nvPr>
        </p:nvSpPr>
        <p:spPr/>
        <p:txBody>
          <a:bodyPr/>
          <a:p>
            <a:fld id="{52A4F15D-8E49-495E-8C38-B6C68B07BE1E}" type="slidenum">
              <a:rPr lang="en-GB" smtClean="0"/>
              <a:t>27</a:t>
            </a:fld>
            <a:endParaRPr lang="en-GB"/>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88" name=""/>
        <p:cNvGrpSpPr/>
        <p:nvPr/>
      </p:nvGrpSpPr>
      <p:grpSpPr>
        <a:xfrm>
          <a:off x="0" y="0"/>
          <a:ext cx="0" cy="0"/>
          <a:chOff x="0" y="0"/>
          <a:chExt cx="0" cy="0"/>
        </a:xfrm>
      </p:grpSpPr>
      <p:sp>
        <p:nvSpPr>
          <p:cNvPr id="1048678" name="Title 1"/>
          <p:cNvSpPr>
            <a:spLocks noGrp="1"/>
          </p:cNvSpPr>
          <p:nvPr>
            <p:ph type="title"/>
          </p:nvPr>
        </p:nvSpPr>
        <p:spPr>
          <a:xfrm>
            <a:off x="838200" y="365126"/>
            <a:ext cx="10515600" cy="1054242"/>
          </a:xfrm>
        </p:spPr>
        <p:txBody>
          <a:bodyPr>
            <a:normAutofit/>
          </a:bodyPr>
          <a:p>
            <a:pPr algn="ctr"/>
            <a:r>
              <a:rPr b="1" dirty="0" sz="4000" lang="en-US">
                <a:latin typeface="Arial Narrow" panose="020B0606020202030204" pitchFamily="34" charset="0"/>
              </a:rPr>
              <a:t>Next steps</a:t>
            </a:r>
          </a:p>
        </p:txBody>
      </p:sp>
      <p:sp>
        <p:nvSpPr>
          <p:cNvPr id="1048679" name="Content Placeholder 2"/>
          <p:cNvSpPr>
            <a:spLocks noGrp="1"/>
          </p:cNvSpPr>
          <p:nvPr>
            <p:ph idx="1"/>
          </p:nvPr>
        </p:nvSpPr>
        <p:spPr>
          <a:xfrm>
            <a:off x="838200" y="1539022"/>
            <a:ext cx="10515600" cy="4351338"/>
          </a:xfrm>
        </p:spPr>
        <p:txBody>
          <a:bodyPr>
            <a:normAutofit fontScale="94844" lnSpcReduction="20000"/>
          </a:bodyPr>
          <a:p>
            <a:pPr>
              <a:buFont typeface="Wingdings" panose="05000000000000000000" pitchFamily="2" charset="2"/>
              <a:buChar char="q"/>
            </a:pPr>
            <a:endParaRPr dirty="0" sz="3200" lang="en-US" smtClean="0">
              <a:latin typeface="Arial" panose="020B0604020202020204" pitchFamily="34" charset="0"/>
              <a:cs typeface="Arial" panose="020B0604020202020204" pitchFamily="34" charset="0"/>
            </a:endParaRPr>
          </a:p>
          <a:p>
            <a:pPr>
              <a:buFont typeface="Wingdings" panose="05000000000000000000" pitchFamily="2" charset="2"/>
              <a:buChar char="q"/>
            </a:pPr>
            <a:r>
              <a:rPr dirty="0" sz="3200" lang="en-US" smtClean="0">
                <a:latin typeface="Arial" panose="020B0604020202020204" pitchFamily="34" charset="0"/>
                <a:cs typeface="Arial" panose="020B0604020202020204" pitchFamily="34" charset="0"/>
              </a:rPr>
              <a:t>Follow up on the release of EU funds to the beneficiary Local Governments</a:t>
            </a:r>
            <a:endParaRPr dirty="0" sz="3200" lang="en-US">
              <a:latin typeface="Arial" panose="020B0604020202020204" pitchFamily="34" charset="0"/>
              <a:cs typeface="Arial" panose="020B0604020202020204" pitchFamily="34" charset="0"/>
            </a:endParaRPr>
          </a:p>
          <a:p>
            <a:pPr>
              <a:buFont typeface="Wingdings" panose="05000000000000000000" pitchFamily="2" charset="2"/>
              <a:buChar char="q"/>
            </a:pPr>
            <a:r>
              <a:rPr dirty="0" sz="3200" lang="en-US" smtClean="0">
                <a:latin typeface="Arial" panose="020B0604020202020204" pitchFamily="34" charset="0"/>
                <a:cs typeface="Arial" panose="020B0604020202020204" pitchFamily="34" charset="0"/>
              </a:rPr>
              <a:t>The </a:t>
            </a:r>
            <a:r>
              <a:rPr dirty="0" sz="3200" lang="en-US">
                <a:latin typeface="Arial" panose="020B0604020202020204" pitchFamily="34" charset="0"/>
                <a:cs typeface="Arial" panose="020B0604020202020204" pitchFamily="34" charset="0"/>
              </a:rPr>
              <a:t>DDEG Task Force will offer support to LGs to ensure compliance to the guidelines</a:t>
            </a:r>
          </a:p>
          <a:p>
            <a:pPr>
              <a:buFont typeface="Wingdings" panose="05000000000000000000" pitchFamily="2" charset="2"/>
              <a:buChar char="q"/>
            </a:pPr>
            <a:r>
              <a:rPr dirty="0" sz="3200" lang="en-US">
                <a:latin typeface="Arial" panose="020B0604020202020204" pitchFamily="34" charset="0"/>
                <a:cs typeface="Arial" panose="020B0604020202020204" pitchFamily="34" charset="0"/>
              </a:rPr>
              <a:t>The DDEG Task Force will check whether the LGs have complied to the guidelines during the budgeting process</a:t>
            </a:r>
          </a:p>
          <a:p>
            <a:pPr>
              <a:buFont typeface="Wingdings" panose="05000000000000000000" pitchFamily="2" charset="2"/>
              <a:buChar char="q"/>
            </a:pPr>
            <a:r>
              <a:rPr dirty="0" sz="3200" lang="en-US">
                <a:latin typeface="Arial" panose="020B0604020202020204" pitchFamily="34" charset="0"/>
                <a:cs typeface="Arial" panose="020B0604020202020204" pitchFamily="34" charset="0"/>
              </a:rPr>
              <a:t>The DDEG Task Force will offer supervisory support during implementation</a:t>
            </a:r>
          </a:p>
        </p:txBody>
      </p:sp>
      <p:sp>
        <p:nvSpPr>
          <p:cNvPr id="1048680" name="Slide Number Placeholder 3"/>
          <p:cNvSpPr>
            <a:spLocks noGrp="1"/>
          </p:cNvSpPr>
          <p:nvPr>
            <p:ph type="sldNum" sz="quarter" idx="12"/>
          </p:nvPr>
        </p:nvSpPr>
        <p:spPr/>
        <p:txBody>
          <a:bodyPr/>
          <a:p>
            <a:fld id="{52A4F15D-8E49-495E-8C38-B6C68B07BE1E}" type="slidenum">
              <a:rPr lang="en-GB" smtClean="0"/>
              <a:t>28</a:t>
            </a:fld>
            <a:endParaRPr lang="en-GB"/>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89" name=""/>
        <p:cNvGrpSpPr/>
        <p:nvPr/>
      </p:nvGrpSpPr>
      <p:grpSpPr>
        <a:xfrm>
          <a:off x="0" y="0"/>
          <a:ext cx="0" cy="0"/>
          <a:chOff x="0" y="0"/>
          <a:chExt cx="0" cy="0"/>
        </a:xfrm>
      </p:grpSpPr>
      <p:sp>
        <p:nvSpPr>
          <p:cNvPr id="1048681" name="Title 1"/>
          <p:cNvSpPr>
            <a:spLocks noGrp="1"/>
          </p:cNvSpPr>
          <p:nvPr>
            <p:ph type="title"/>
          </p:nvPr>
        </p:nvSpPr>
        <p:spPr/>
        <p:txBody>
          <a:bodyPr>
            <a:normAutofit/>
          </a:bodyPr>
          <a:p>
            <a:endParaRPr dirty="0" sz="2800" lang="en-US"/>
          </a:p>
        </p:txBody>
      </p:sp>
      <p:sp>
        <p:nvSpPr>
          <p:cNvPr id="1048682" name="Content Placeholder 2"/>
          <p:cNvSpPr>
            <a:spLocks noGrp="1"/>
          </p:cNvSpPr>
          <p:nvPr>
            <p:ph idx="1"/>
          </p:nvPr>
        </p:nvSpPr>
        <p:spPr/>
        <p:txBody>
          <a:bodyPr>
            <a:normAutofit/>
          </a:bodyPr>
          <a:p>
            <a:pPr algn="ctr" indent="0" marL="0">
              <a:buNone/>
            </a:pPr>
            <a:endParaRPr b="1" dirty="0" sz="3200" lang="en-US" smtClean="0">
              <a:latin typeface="Arial" panose="020B0604020202020204" pitchFamily="34" charset="0"/>
              <a:cs typeface="Arial" panose="020B0604020202020204" pitchFamily="34" charset="0"/>
            </a:endParaRPr>
          </a:p>
          <a:p>
            <a:pPr algn="ctr" indent="0" marL="0">
              <a:buNone/>
            </a:pPr>
            <a:endParaRPr b="1" dirty="0" sz="3200" lang="en-US">
              <a:latin typeface="Arial" panose="020B0604020202020204" pitchFamily="34" charset="0"/>
              <a:cs typeface="Arial" panose="020B0604020202020204" pitchFamily="34" charset="0"/>
            </a:endParaRPr>
          </a:p>
          <a:p>
            <a:pPr algn="ctr" indent="0" marL="0">
              <a:buNone/>
            </a:pPr>
            <a:endParaRPr b="1" dirty="0" sz="3200" lang="en-US" smtClean="0">
              <a:latin typeface="Arial" panose="020B0604020202020204" pitchFamily="34" charset="0"/>
              <a:cs typeface="Arial" panose="020B0604020202020204" pitchFamily="34" charset="0"/>
            </a:endParaRPr>
          </a:p>
          <a:p>
            <a:pPr algn="ctr" indent="0" marL="0">
              <a:buNone/>
            </a:pPr>
            <a:r>
              <a:rPr b="1" dirty="0" sz="4000" lang="en-US" smtClean="0">
                <a:latin typeface="Arial" panose="020B0604020202020204" pitchFamily="34" charset="0"/>
                <a:cs typeface="Arial" panose="020B0604020202020204" pitchFamily="34" charset="0"/>
              </a:rPr>
              <a:t>Thank you!</a:t>
            </a:r>
            <a:endParaRPr dirty="0" sz="4000" lang="en-US">
              <a:latin typeface="Arial" panose="020B0604020202020204" pitchFamily="34" charset="0"/>
              <a:cs typeface="Arial" panose="020B0604020202020204" pitchFamily="34" charset="0"/>
            </a:endParaRPr>
          </a:p>
          <a:p>
            <a:pPr indent="0" marL="0">
              <a:buNone/>
            </a:pPr>
            <a:endParaRPr dirty="0" lang="en-US" smtClean="0"/>
          </a:p>
          <a:p>
            <a:pPr indent="0" marL="0">
              <a:buNone/>
            </a:pPr>
            <a:endParaRPr dirty="0" lang="en-US"/>
          </a:p>
        </p:txBody>
      </p:sp>
      <p:sp>
        <p:nvSpPr>
          <p:cNvPr id="1048683" name="Slide Number Placeholder 3"/>
          <p:cNvSpPr>
            <a:spLocks noGrp="1"/>
          </p:cNvSpPr>
          <p:nvPr>
            <p:ph type="sldNum" sz="quarter" idx="12"/>
          </p:nvPr>
        </p:nvSpPr>
        <p:spPr/>
        <p:txBody>
          <a:bodyPr/>
          <a:p>
            <a:fld id="{52A4F15D-8E49-495E-8C38-B6C68B07BE1E}" type="slidenum">
              <a:rPr lang="en-GB" smtClean="0"/>
              <a:t>29</a:t>
            </a:fld>
            <a:endParaRPr lang="en-GB"/>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63" name=""/>
        <p:cNvGrpSpPr/>
        <p:nvPr/>
      </p:nvGrpSpPr>
      <p:grpSpPr>
        <a:xfrm>
          <a:off x="0" y="0"/>
          <a:ext cx="0" cy="0"/>
          <a:chOff x="0" y="0"/>
          <a:chExt cx="0" cy="0"/>
        </a:xfrm>
      </p:grpSpPr>
      <p:sp>
        <p:nvSpPr>
          <p:cNvPr id="1048609" name="Title 1"/>
          <p:cNvSpPr>
            <a:spLocks noGrp="1"/>
          </p:cNvSpPr>
          <p:nvPr>
            <p:ph type="title"/>
          </p:nvPr>
        </p:nvSpPr>
        <p:spPr/>
        <p:txBody>
          <a:bodyPr>
            <a:normAutofit/>
          </a:bodyPr>
          <a:p>
            <a:pPr algn="ctr"/>
            <a:r>
              <a:rPr b="1" dirty="0" sz="3600" lang="en-US" smtClean="0">
                <a:latin typeface="Arial" panose="020B0604020202020204" pitchFamily="34" charset="0"/>
                <a:cs typeface="Arial" panose="020B0604020202020204" pitchFamily="34" charset="0"/>
              </a:rPr>
              <a:t>Objectives </a:t>
            </a:r>
            <a:r>
              <a:rPr b="1" dirty="0" sz="3600" lang="en-US">
                <a:latin typeface="Arial" panose="020B0604020202020204" pitchFamily="34" charset="0"/>
                <a:cs typeface="Arial" panose="020B0604020202020204" pitchFamily="34" charset="0"/>
              </a:rPr>
              <a:t>of the </a:t>
            </a:r>
            <a:r>
              <a:rPr b="1" dirty="0" sz="3600" lang="en-US" smtClean="0">
                <a:latin typeface="Arial" panose="020B0604020202020204" pitchFamily="34" charset="0"/>
                <a:cs typeface="Arial" panose="020B0604020202020204" pitchFamily="34" charset="0"/>
              </a:rPr>
              <a:t>DDEG</a:t>
            </a:r>
            <a:endParaRPr dirty="0" sz="3600" lang="en-US">
              <a:latin typeface="Arial" panose="020B0604020202020204" pitchFamily="34" charset="0"/>
              <a:cs typeface="Arial" panose="020B0604020202020204" pitchFamily="34" charset="0"/>
            </a:endParaRPr>
          </a:p>
        </p:txBody>
      </p:sp>
      <p:sp>
        <p:nvSpPr>
          <p:cNvPr id="1048610" name="Content Placeholder 2"/>
          <p:cNvSpPr>
            <a:spLocks noGrp="1"/>
          </p:cNvSpPr>
          <p:nvPr>
            <p:ph idx="1"/>
          </p:nvPr>
        </p:nvSpPr>
        <p:spPr>
          <a:xfrm>
            <a:off x="838200" y="1555845"/>
            <a:ext cx="10844284" cy="4937030"/>
          </a:xfrm>
        </p:spPr>
        <p:txBody>
          <a:bodyPr>
            <a:normAutofit fontScale="94821" lnSpcReduction="20000"/>
          </a:bodyPr>
          <a:p>
            <a:pPr indent="0" marL="0">
              <a:buNone/>
            </a:pPr>
            <a:r>
              <a:rPr dirty="0" lang="en-GB">
                <a:latin typeface="Arial" panose="020B0604020202020204" pitchFamily="34" charset="0"/>
                <a:cs typeface="Arial" panose="020B0604020202020204" pitchFamily="34" charset="0"/>
              </a:rPr>
              <a:t>The objectives of the DDEG are to:</a:t>
            </a:r>
            <a:endParaRPr dirty="0" lang="en-US">
              <a:latin typeface="Arial" panose="020B0604020202020204" pitchFamily="34" charset="0"/>
              <a:cs typeface="Arial" panose="020B0604020202020204" pitchFamily="34" charset="0"/>
            </a:endParaRPr>
          </a:p>
          <a:p>
            <a:pPr lvl="0">
              <a:buFont typeface="Wingdings" panose="05000000000000000000" pitchFamily="2" charset="2"/>
              <a:buChar char="q"/>
            </a:pPr>
            <a:r>
              <a:rPr dirty="0" lang="en-GB">
                <a:latin typeface="Arial" panose="020B0604020202020204" pitchFamily="34" charset="0"/>
                <a:cs typeface="Arial" panose="020B0604020202020204" pitchFamily="34" charset="0"/>
              </a:rPr>
              <a:t>Enable LGs to allocate funds to priority local development needs that are within their mandate and are consistent with the National priorities by provision of </a:t>
            </a:r>
            <a:r>
              <a:rPr b="1" dirty="0" lang="en-GB" u="sng">
                <a:latin typeface="Arial" panose="020B0604020202020204" pitchFamily="34" charset="0"/>
                <a:cs typeface="Arial" panose="020B0604020202020204" pitchFamily="34" charset="0"/>
              </a:rPr>
              <a:t>discretionary development</a:t>
            </a:r>
            <a:r>
              <a:rPr dirty="0" lang="en-GB">
                <a:latin typeface="Arial" panose="020B0604020202020204" pitchFamily="34" charset="0"/>
                <a:cs typeface="Arial" panose="020B0604020202020204" pitchFamily="34" charset="0"/>
              </a:rPr>
              <a:t> funding.</a:t>
            </a:r>
            <a:endParaRPr dirty="0" lang="en-US">
              <a:latin typeface="Arial" panose="020B0604020202020204" pitchFamily="34" charset="0"/>
              <a:cs typeface="Arial" panose="020B0604020202020204" pitchFamily="34" charset="0"/>
            </a:endParaRPr>
          </a:p>
          <a:p>
            <a:pPr lvl="0">
              <a:buFont typeface="Wingdings" panose="05000000000000000000" pitchFamily="2" charset="2"/>
              <a:buChar char="q"/>
            </a:pPr>
            <a:r>
              <a:rPr dirty="0" lang="en-GB">
                <a:latin typeface="Arial" panose="020B0604020202020204" pitchFamily="34" charset="0"/>
                <a:cs typeface="Arial" panose="020B0604020202020204" pitchFamily="34" charset="0"/>
              </a:rPr>
              <a:t>Provide LGs with equitable access to development financing, ensuring that more disadvantaged LGs receive additional funding to enable them catch up with the rest of the country.  In doing so, the grant is </a:t>
            </a:r>
            <a:r>
              <a:rPr b="1" dirty="0" lang="en-GB">
                <a:latin typeface="Arial" panose="020B0604020202020204" pitchFamily="34" charset="0"/>
                <a:cs typeface="Arial" panose="020B0604020202020204" pitchFamily="34" charset="0"/>
              </a:rPr>
              <a:t>the Equalization Grant provided for in the Constitution </a:t>
            </a:r>
            <a:r>
              <a:rPr dirty="0" lang="en-GB">
                <a:latin typeface="Arial" panose="020B0604020202020204" pitchFamily="34" charset="0"/>
                <a:cs typeface="Arial" panose="020B0604020202020204" pitchFamily="34" charset="0"/>
              </a:rPr>
              <a:t>Article 193 (4); </a:t>
            </a:r>
          </a:p>
          <a:p>
            <a:pPr lvl="0">
              <a:buFont typeface="Wingdings" panose="05000000000000000000" pitchFamily="2" charset="2"/>
              <a:buChar char="q"/>
            </a:pPr>
            <a:r>
              <a:rPr dirty="0" lang="en-GB">
                <a:latin typeface="Arial" panose="020B0604020202020204" pitchFamily="34" charset="0"/>
                <a:cs typeface="Arial" panose="020B0604020202020204" pitchFamily="34" charset="0"/>
              </a:rPr>
              <a:t>Provide development financing which caters for the </a:t>
            </a:r>
            <a:r>
              <a:rPr b="1" dirty="0" lang="en-GB" u="sng">
                <a:latin typeface="Arial" panose="020B0604020202020204" pitchFamily="34" charset="0"/>
                <a:cs typeface="Arial" panose="020B0604020202020204" pitchFamily="34" charset="0"/>
              </a:rPr>
              <a:t>differing development needs of rural and urban areas.</a:t>
            </a:r>
            <a:r>
              <a:rPr dirty="0" lang="en-GB">
                <a:latin typeface="Arial" panose="020B0604020202020204" pitchFamily="34" charset="0"/>
                <a:cs typeface="Arial" panose="020B0604020202020204" pitchFamily="34" charset="0"/>
              </a:rPr>
              <a:t> </a:t>
            </a:r>
            <a:endParaRPr dirty="0" lang="en-US">
              <a:latin typeface="Arial" panose="020B0604020202020204" pitchFamily="34" charset="0"/>
              <a:cs typeface="Arial" panose="020B0604020202020204" pitchFamily="34" charset="0"/>
            </a:endParaRPr>
          </a:p>
          <a:p>
            <a:pPr lvl="0">
              <a:buFont typeface="Wingdings" panose="05000000000000000000" pitchFamily="2" charset="2"/>
              <a:buChar char="q"/>
            </a:pPr>
            <a:r>
              <a:rPr b="1" dirty="0" lang="en-GB" u="sng">
                <a:latin typeface="Arial" panose="020B0604020202020204" pitchFamily="34" charset="0"/>
                <a:cs typeface="Arial" panose="020B0604020202020204" pitchFamily="34" charset="0"/>
              </a:rPr>
              <a:t>Improve LGs capacities and systems for provision of quality services</a:t>
            </a:r>
            <a:r>
              <a:rPr dirty="0" lang="en-GB">
                <a:latin typeface="Arial" panose="020B0604020202020204" pitchFamily="34" charset="0"/>
                <a:cs typeface="Arial" panose="020B0604020202020204" pitchFamily="34" charset="0"/>
              </a:rPr>
              <a:t>. This is through rewarding good performance &amp; sanctioning poor performance; coupled with performance improvement support to address areas where LGs have gaps.</a:t>
            </a:r>
            <a:endParaRPr dirty="0" lang="en-US">
              <a:latin typeface="Arial" panose="020B0604020202020204" pitchFamily="34" charset="0"/>
              <a:cs typeface="Arial" panose="020B0604020202020204" pitchFamily="34" charset="0"/>
            </a:endParaRPr>
          </a:p>
          <a:p>
            <a:endParaRPr dirty="0" lang="en-US"/>
          </a:p>
        </p:txBody>
      </p:sp>
      <p:sp>
        <p:nvSpPr>
          <p:cNvPr id="1048611" name="Slide Number Placeholder 3"/>
          <p:cNvSpPr>
            <a:spLocks noGrp="1"/>
          </p:cNvSpPr>
          <p:nvPr>
            <p:ph type="sldNum" sz="quarter" idx="12"/>
          </p:nvPr>
        </p:nvSpPr>
        <p:spPr/>
        <p:txBody>
          <a:bodyPr/>
          <a:p>
            <a:fld id="{52A4F15D-8E49-495E-8C38-B6C68B07BE1E}" type="slidenum">
              <a:rPr lang="en-GB" smtClean="0"/>
              <a:t>3</a:t>
            </a:fld>
            <a:endParaRPr lang="en-GB"/>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92" name=""/>
        <p:cNvGrpSpPr/>
        <p:nvPr/>
      </p:nvGrpSpPr>
      <p:grpSpPr>
        <a:xfrm>
          <a:off x="0" y="0"/>
          <a:ext cx="0" cy="0"/>
          <a:chOff x="0" y="0"/>
          <a:chExt cx="0" cy="0"/>
        </a:xfrm>
      </p:grpSpPr>
      <p:sp>
        <p:nvSpPr>
          <p:cNvPr id="1048687" name="Title 1"/>
          <p:cNvSpPr>
            <a:spLocks noGrp="1"/>
          </p:cNvSpPr>
          <p:nvPr>
            <p:ph type="title"/>
          </p:nvPr>
        </p:nvSpPr>
        <p:spPr/>
        <p:txBody>
          <a:bodyPr/>
          <a:p>
            <a:r>
              <a:rPr b="1" dirty="0" lang="en-US" smtClean="0">
                <a:latin typeface="Arial" panose="020B0604020202020204" pitchFamily="34" charset="0"/>
                <a:cs typeface="Arial" panose="020B0604020202020204" pitchFamily="34" charset="0"/>
              </a:rPr>
              <a:t>Issues </a:t>
            </a:r>
            <a:r>
              <a:rPr b="1" dirty="0" lang="en-US">
                <a:latin typeface="Arial" panose="020B0604020202020204" pitchFamily="34" charset="0"/>
                <a:cs typeface="Arial" panose="020B0604020202020204" pitchFamily="34" charset="0"/>
              </a:rPr>
              <a:t>raised during the Consultations for FY2020/21</a:t>
            </a:r>
          </a:p>
        </p:txBody>
      </p:sp>
      <p:sp>
        <p:nvSpPr>
          <p:cNvPr id="1048688" name="Content Placeholder 2"/>
          <p:cNvSpPr>
            <a:spLocks noGrp="1"/>
          </p:cNvSpPr>
          <p:nvPr>
            <p:ph idx="1"/>
          </p:nvPr>
        </p:nvSpPr>
        <p:spPr>
          <a:xfrm>
            <a:off x="838200" y="1825624"/>
            <a:ext cx="10515600" cy="5718175"/>
          </a:xfrm>
        </p:spPr>
        <p:txBody>
          <a:bodyPr>
            <a:noAutofit/>
          </a:bodyPr>
          <a:p>
            <a:pPr algn="just" lvl="0">
              <a:buFont typeface="Wingdings" panose="05000000000000000000" pitchFamily="2" charset="2"/>
              <a:buChar char="q"/>
            </a:pPr>
            <a:r>
              <a:rPr b="1" dirty="0" sz="2400" lang="en-US">
                <a:latin typeface="Arial" panose="020B0604020202020204" pitchFamily="34" charset="0"/>
                <a:cs typeface="Arial" panose="020B0604020202020204" pitchFamily="34" charset="0"/>
              </a:rPr>
              <a:t>Recruitment of critical staff:</a:t>
            </a:r>
            <a:r>
              <a:rPr dirty="0" sz="2400" lang="en-US">
                <a:latin typeface="Arial" panose="020B0604020202020204" pitchFamily="34" charset="0"/>
                <a:cs typeface="Arial" panose="020B0604020202020204" pitchFamily="34" charset="0"/>
              </a:rPr>
              <a:t> There was also concern over the staffing level of the local governments, Local governments noted that a number of them are understaffed and do not have critical staff such as Heads of Departments. They noted that this issue is also compounded by delay by the Ministry of Public Service to approve requests for clearance of recruitment submitted by the Local governments, cases of some Local governments preferring placing people under acting capacity rather than recruiting. </a:t>
            </a:r>
          </a:p>
          <a:p>
            <a:pPr algn="just" indent="0" marL="0">
              <a:buNone/>
            </a:pPr>
            <a:r>
              <a:rPr b="1" dirty="0" sz="2400" lang="en-US">
                <a:latin typeface="Arial" panose="020B0604020202020204" pitchFamily="34" charset="0"/>
                <a:cs typeface="Arial" panose="020B0604020202020204" pitchFamily="34" charset="0"/>
              </a:rPr>
              <a:t>Response: </a:t>
            </a:r>
            <a:r>
              <a:rPr dirty="0" sz="2400" lang="en-US">
                <a:latin typeface="Arial" panose="020B0604020202020204" pitchFamily="34" charset="0"/>
                <a:cs typeface="Arial" panose="020B0604020202020204" pitchFamily="34" charset="0"/>
              </a:rPr>
              <a:t>The Ministry of Local Government has taken stock of the current staffing gaps in the Local Governments </a:t>
            </a:r>
            <a:r>
              <a:rPr dirty="0" sz="2400" lang="en-US" smtClean="0">
                <a:latin typeface="Arial" panose="020B0604020202020204" pitchFamily="34" charset="0"/>
                <a:cs typeface="Arial" panose="020B0604020202020204" pitchFamily="34" charset="0"/>
              </a:rPr>
              <a:t>,Critical </a:t>
            </a:r>
            <a:r>
              <a:rPr dirty="0" sz="2400" lang="en-US">
                <a:latin typeface="Arial" panose="020B0604020202020204" pitchFamily="34" charset="0"/>
                <a:cs typeface="Arial" panose="020B0604020202020204" pitchFamily="34" charset="0"/>
              </a:rPr>
              <a:t>Staffing levels currently stand at 52</a:t>
            </a:r>
            <a:r>
              <a:rPr dirty="0" sz="2400" lang="en-US" smtClean="0">
                <a:latin typeface="Arial" panose="020B0604020202020204" pitchFamily="34" charset="0"/>
                <a:cs typeface="Arial" panose="020B0604020202020204" pitchFamily="34" charset="0"/>
              </a:rPr>
              <a:t>% other posts stand at 56%.  Additional wage was provided to LGs in FY2020/21 under Education and Health, LGs are requested to submit posts for recruitment using additional funds. The Ministry will support joint adverts and support the DSCs in the recruitment process.</a:t>
            </a:r>
            <a:endParaRPr dirty="0" sz="2400" lang="en-US">
              <a:latin typeface="Arial" panose="020B0604020202020204" pitchFamily="34" charset="0"/>
              <a:cs typeface="Arial" panose="020B0604020202020204" pitchFamily="34" charset="0"/>
            </a:endParaRPr>
          </a:p>
        </p:txBody>
      </p:sp>
      <p:sp>
        <p:nvSpPr>
          <p:cNvPr id="1048689" name="Slide Number Placeholder 3"/>
          <p:cNvSpPr>
            <a:spLocks noGrp="1"/>
          </p:cNvSpPr>
          <p:nvPr>
            <p:ph type="sldNum" sz="quarter" idx="12"/>
          </p:nvPr>
        </p:nvSpPr>
        <p:spPr/>
        <p:txBody>
          <a:bodyPr/>
          <a:p>
            <a:r>
              <a:rPr dirty="0" lang="en-GB" smtClean="0"/>
              <a:t>   </a:t>
            </a:r>
            <a:fld id="{52A4F15D-8E49-495E-8C38-B6C68B07BE1E}" type="slidenum">
              <a:rPr lang="en-GB" smtClean="0"/>
              <a:t>30</a:t>
            </a:fld>
            <a:endParaRPr dirty="0" lang="en-GB"/>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93" name=""/>
        <p:cNvGrpSpPr/>
        <p:nvPr/>
      </p:nvGrpSpPr>
      <p:grpSpPr>
        <a:xfrm>
          <a:off x="0" y="0"/>
          <a:ext cx="0" cy="0"/>
          <a:chOff x="0" y="0"/>
          <a:chExt cx="0" cy="0"/>
        </a:xfrm>
      </p:grpSpPr>
      <p:sp>
        <p:nvSpPr>
          <p:cNvPr id="1048690" name="Title 1"/>
          <p:cNvSpPr>
            <a:spLocks noGrp="1"/>
          </p:cNvSpPr>
          <p:nvPr>
            <p:ph type="title"/>
          </p:nvPr>
        </p:nvSpPr>
        <p:spPr/>
        <p:txBody>
          <a:bodyPr/>
          <a:p>
            <a:r>
              <a:rPr b="1" dirty="0" lang="en-US" smtClean="0">
                <a:latin typeface="Arial" panose="020B0604020202020204" pitchFamily="34" charset="0"/>
                <a:cs typeface="Arial" panose="020B0604020202020204" pitchFamily="34" charset="0"/>
              </a:rPr>
              <a:t>Issues </a:t>
            </a:r>
            <a:r>
              <a:rPr b="1" dirty="0" lang="en-US">
                <a:latin typeface="Arial" panose="020B0604020202020204" pitchFamily="34" charset="0"/>
                <a:cs typeface="Arial" panose="020B0604020202020204" pitchFamily="34" charset="0"/>
              </a:rPr>
              <a:t>raised during the Consultations for </a:t>
            </a:r>
            <a:r>
              <a:rPr b="1" dirty="0" lang="en-US" smtClean="0">
                <a:latin typeface="Arial" panose="020B0604020202020204" pitchFamily="34" charset="0"/>
                <a:cs typeface="Arial" panose="020B0604020202020204" pitchFamily="34" charset="0"/>
              </a:rPr>
              <a:t>FY2020/21….</a:t>
            </a:r>
            <a:endParaRPr dirty="0" lang="en-US"/>
          </a:p>
        </p:txBody>
      </p:sp>
      <p:sp>
        <p:nvSpPr>
          <p:cNvPr id="1048691" name="Content Placeholder 2"/>
          <p:cNvSpPr>
            <a:spLocks noGrp="1"/>
          </p:cNvSpPr>
          <p:nvPr>
            <p:ph idx="1"/>
          </p:nvPr>
        </p:nvSpPr>
        <p:spPr/>
        <p:txBody>
          <a:bodyPr>
            <a:normAutofit/>
          </a:bodyPr>
          <a:p>
            <a:pPr lvl="0">
              <a:buFont typeface="Wingdings" panose="05000000000000000000" pitchFamily="2" charset="2"/>
              <a:buChar char="q"/>
            </a:pPr>
            <a:r>
              <a:rPr b="1" dirty="0" sz="3200" lang="en-US">
                <a:latin typeface="Arial" panose="020B0604020202020204" pitchFamily="34" charset="0"/>
                <a:cs typeface="Arial" panose="020B0604020202020204" pitchFamily="34" charset="0"/>
              </a:rPr>
              <a:t>Narrow Tax Base to generate revenue for LGs </a:t>
            </a:r>
            <a:r>
              <a:rPr b="1" dirty="0" sz="3200" lang="en-US" smtClean="0">
                <a:latin typeface="Arial" panose="020B0604020202020204" pitchFamily="34" charset="0"/>
                <a:cs typeface="Arial" panose="020B0604020202020204" pitchFamily="34" charset="0"/>
              </a:rPr>
              <a:t>: </a:t>
            </a:r>
            <a:r>
              <a:rPr dirty="0" sz="3200" lang="en-US" smtClean="0">
                <a:latin typeface="Arial" panose="020B0604020202020204" pitchFamily="34" charset="0"/>
                <a:cs typeface="Arial" panose="020B0604020202020204" pitchFamily="34" charset="0"/>
              </a:rPr>
              <a:t>The ministry was tasked to </a:t>
            </a:r>
            <a:r>
              <a:rPr dirty="0" sz="3200" lang="en-US">
                <a:latin typeface="Arial" panose="020B0604020202020204" pitchFamily="34" charset="0"/>
                <a:cs typeface="Arial" panose="020B0604020202020204" pitchFamily="34" charset="0"/>
              </a:rPr>
              <a:t>Strengthen </a:t>
            </a:r>
            <a:r>
              <a:rPr dirty="0" sz="3200" lang="en-US" smtClean="0">
                <a:latin typeface="Arial" panose="020B0604020202020204" pitchFamily="34" charset="0"/>
                <a:cs typeface="Arial" panose="020B0604020202020204" pitchFamily="34" charset="0"/>
              </a:rPr>
              <a:t> capacity of staff </a:t>
            </a:r>
            <a:r>
              <a:rPr dirty="0" sz="3200" lang="en-US">
                <a:latin typeface="Arial" panose="020B0604020202020204" pitchFamily="34" charset="0"/>
                <a:cs typeface="Arial" panose="020B0604020202020204" pitchFamily="34" charset="0"/>
              </a:rPr>
              <a:t>on </a:t>
            </a:r>
            <a:r>
              <a:rPr dirty="0" sz="3200" lang="en-US" smtClean="0">
                <a:latin typeface="Arial" panose="020B0604020202020204" pitchFamily="34" charset="0"/>
                <a:cs typeface="Arial" panose="020B0604020202020204" pitchFamily="34" charset="0"/>
              </a:rPr>
              <a:t>NTR </a:t>
            </a:r>
            <a:r>
              <a:rPr dirty="0" sz="3200" lang="en-US">
                <a:latin typeface="Arial" panose="020B0604020202020204" pitchFamily="34" charset="0"/>
                <a:cs typeface="Arial" panose="020B0604020202020204" pitchFamily="34" charset="0"/>
              </a:rPr>
              <a:t>mobilization and </a:t>
            </a:r>
            <a:r>
              <a:rPr dirty="0" sz="3200" lang="en-US" smtClean="0">
                <a:latin typeface="Arial" panose="020B0604020202020204" pitchFamily="34" charset="0"/>
                <a:cs typeface="Arial" panose="020B0604020202020204" pitchFamily="34" charset="0"/>
              </a:rPr>
              <a:t>collection</a:t>
            </a:r>
          </a:p>
          <a:p>
            <a:pPr indent="0" lvl="0" marL="0">
              <a:buNone/>
            </a:pPr>
            <a:endParaRPr dirty="0" sz="3200" lang="en-US" smtClean="0">
              <a:latin typeface="Arial" panose="020B0604020202020204" pitchFamily="34" charset="0"/>
              <a:cs typeface="Arial" panose="020B0604020202020204" pitchFamily="34" charset="0"/>
            </a:endParaRPr>
          </a:p>
          <a:p>
            <a:pPr indent="0" lvl="0" marL="0">
              <a:buNone/>
            </a:pPr>
            <a:r>
              <a:rPr b="1" dirty="0" sz="3200" lang="en-US" smtClean="0">
                <a:latin typeface="Arial" panose="020B0604020202020204" pitchFamily="34" charset="0"/>
                <a:cs typeface="Arial" panose="020B0604020202020204" pitchFamily="34" charset="0"/>
              </a:rPr>
              <a:t>Response:</a:t>
            </a:r>
            <a:r>
              <a:rPr dirty="0" sz="3200" lang="en-US" smtClean="0">
                <a:latin typeface="Arial" panose="020B0604020202020204" pitchFamily="34" charset="0"/>
                <a:cs typeface="Arial" panose="020B0604020202020204" pitchFamily="34" charset="0"/>
              </a:rPr>
              <a:t> The Ministry has initiated a project Local Revenue Management Information System( LGRMIS) to  Support urban Higher Local Governments to Mobilize Local Revenue. The project is at pre-feasibility stage. This will subsequently be rolled out to DLGs.</a:t>
            </a:r>
            <a:endParaRPr dirty="0" sz="3200" lang="en-US">
              <a:latin typeface="Arial" panose="020B0604020202020204" pitchFamily="34" charset="0"/>
              <a:cs typeface="Arial" panose="020B0604020202020204" pitchFamily="34" charset="0"/>
            </a:endParaRPr>
          </a:p>
          <a:p>
            <a:endParaRPr dirty="0" sz="3200" lang="en-US">
              <a:latin typeface="Arial" panose="020B0604020202020204" pitchFamily="34" charset="0"/>
              <a:cs typeface="Arial" panose="020B0604020202020204" pitchFamily="34" charset="0"/>
            </a:endParaRPr>
          </a:p>
        </p:txBody>
      </p:sp>
      <p:sp>
        <p:nvSpPr>
          <p:cNvPr id="1048692" name="Slide Number Placeholder 3"/>
          <p:cNvSpPr>
            <a:spLocks noGrp="1"/>
          </p:cNvSpPr>
          <p:nvPr>
            <p:ph type="sldNum" sz="quarter" idx="12"/>
          </p:nvPr>
        </p:nvSpPr>
        <p:spPr/>
        <p:txBody>
          <a:bodyPr/>
          <a:p>
            <a:fld id="{52A4F15D-8E49-495E-8C38-B6C68B07BE1E}" type="slidenum">
              <a:rPr lang="en-GB" smtClean="0"/>
              <a:t>31</a:t>
            </a:fld>
            <a:endParaRPr lang="en-GB"/>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94" name=""/>
        <p:cNvGrpSpPr/>
        <p:nvPr/>
      </p:nvGrpSpPr>
      <p:grpSpPr>
        <a:xfrm>
          <a:off x="0" y="0"/>
          <a:ext cx="0" cy="0"/>
          <a:chOff x="0" y="0"/>
          <a:chExt cx="0" cy="0"/>
        </a:xfrm>
      </p:grpSpPr>
      <p:sp>
        <p:nvSpPr>
          <p:cNvPr id="1048693" name="Title 1"/>
          <p:cNvSpPr>
            <a:spLocks noGrp="1"/>
          </p:cNvSpPr>
          <p:nvPr>
            <p:ph type="title"/>
          </p:nvPr>
        </p:nvSpPr>
        <p:spPr/>
        <p:txBody>
          <a:bodyPr>
            <a:normAutofit fontScale="90000"/>
          </a:bodyPr>
          <a:p>
            <a:r>
              <a:rPr b="1" dirty="0" lang="en-US" smtClean="0">
                <a:latin typeface="Arial" panose="020B0604020202020204" pitchFamily="34" charset="0"/>
                <a:cs typeface="Arial" panose="020B0604020202020204" pitchFamily="34" charset="0"/>
              </a:rPr>
              <a:t/>
            </a:r>
            <a:br>
              <a:rPr b="1" dirty="0" lang="en-US" smtClean="0">
                <a:latin typeface="Arial" panose="020B0604020202020204" pitchFamily="34" charset="0"/>
                <a:cs typeface="Arial" panose="020B0604020202020204" pitchFamily="34" charset="0"/>
              </a:rPr>
            </a:br>
            <a:r>
              <a:rPr b="1" dirty="0" lang="en-US" smtClean="0">
                <a:latin typeface="Arial" panose="020B0604020202020204" pitchFamily="34" charset="0"/>
                <a:cs typeface="Arial" panose="020B0604020202020204" pitchFamily="34" charset="0"/>
              </a:rPr>
              <a:t>Issues </a:t>
            </a:r>
            <a:r>
              <a:rPr b="1" dirty="0" lang="en-US">
                <a:latin typeface="Arial" panose="020B0604020202020204" pitchFamily="34" charset="0"/>
                <a:cs typeface="Arial" panose="020B0604020202020204" pitchFamily="34" charset="0"/>
              </a:rPr>
              <a:t>raised during the Consultations for FY2020/21….</a:t>
            </a:r>
            <a:endParaRPr dirty="0" lang="en-US"/>
          </a:p>
        </p:txBody>
      </p:sp>
      <p:sp>
        <p:nvSpPr>
          <p:cNvPr id="1048694" name="Content Placeholder 2"/>
          <p:cNvSpPr>
            <a:spLocks noGrp="1"/>
          </p:cNvSpPr>
          <p:nvPr>
            <p:ph idx="1"/>
          </p:nvPr>
        </p:nvSpPr>
        <p:spPr/>
        <p:txBody>
          <a:bodyPr>
            <a:normAutofit fontScale="94844" lnSpcReduction="20000"/>
          </a:bodyPr>
          <a:p>
            <a:pPr algn="just">
              <a:buFont typeface="Wingdings" panose="05000000000000000000" pitchFamily="2" charset="2"/>
              <a:buChar char="q"/>
            </a:pPr>
            <a:r>
              <a:rPr b="1" dirty="0" sz="3200" lang="en-US" smtClean="0">
                <a:latin typeface="Arial" panose="020B0604020202020204" pitchFamily="34" charset="0"/>
                <a:cs typeface="Arial" panose="020B0604020202020204" pitchFamily="34" charset="0"/>
              </a:rPr>
              <a:t>Un updated data on administrative units : </a:t>
            </a:r>
            <a:r>
              <a:rPr dirty="0" sz="3200" lang="en-US" smtClean="0">
                <a:latin typeface="Arial" panose="020B0604020202020204" pitchFamily="34" charset="0"/>
                <a:cs typeface="Arial" panose="020B0604020202020204" pitchFamily="34" charset="0"/>
              </a:rPr>
              <a:t>It was noted that LGs indicate new villages or parishes without detailing where the old village or Parish was curved from making some of these units to miss from the </a:t>
            </a:r>
            <a:r>
              <a:rPr dirty="0" sz="3200" lang="en-US" err="1" smtClean="0">
                <a:latin typeface="Arial" panose="020B0604020202020204" pitchFamily="34" charset="0"/>
                <a:cs typeface="Arial" panose="020B0604020202020204" pitchFamily="34" charset="0"/>
              </a:rPr>
              <a:t>database.The</a:t>
            </a:r>
            <a:r>
              <a:rPr dirty="0" sz="3200" lang="en-US" smtClean="0">
                <a:latin typeface="Arial" panose="020B0604020202020204" pitchFamily="34" charset="0"/>
                <a:cs typeface="Arial" panose="020B0604020202020204" pitchFamily="34" charset="0"/>
              </a:rPr>
              <a:t> Ministry  </a:t>
            </a:r>
            <a:r>
              <a:rPr dirty="0" sz="3200" lang="en-US">
                <a:latin typeface="Arial" panose="020B0604020202020204" pitchFamily="34" charset="0"/>
                <a:cs typeface="Arial" panose="020B0604020202020204" pitchFamily="34" charset="0"/>
              </a:rPr>
              <a:t>and UBOS </a:t>
            </a:r>
            <a:r>
              <a:rPr dirty="0" sz="3200" lang="en-US" smtClean="0">
                <a:latin typeface="Arial" panose="020B0604020202020204" pitchFamily="34" charset="0"/>
                <a:cs typeface="Arial" panose="020B0604020202020204" pitchFamily="34" charset="0"/>
              </a:rPr>
              <a:t>were asked to update </a:t>
            </a:r>
            <a:r>
              <a:rPr dirty="0" sz="3200" lang="en-US">
                <a:latin typeface="Arial" panose="020B0604020202020204" pitchFamily="34" charset="0"/>
                <a:cs typeface="Arial" panose="020B0604020202020204" pitchFamily="34" charset="0"/>
              </a:rPr>
              <a:t>LG statistics and other relevant information with regards to the administrative </a:t>
            </a:r>
            <a:r>
              <a:rPr dirty="0" sz="3200" lang="en-US" smtClean="0">
                <a:latin typeface="Arial" panose="020B0604020202020204" pitchFamily="34" charset="0"/>
                <a:cs typeface="Arial" panose="020B0604020202020204" pitchFamily="34" charset="0"/>
              </a:rPr>
              <a:t>Units</a:t>
            </a:r>
          </a:p>
          <a:p>
            <a:pPr indent="0" marL="0">
              <a:buNone/>
            </a:pPr>
            <a:endParaRPr dirty="0" sz="3200" lang="en-US">
              <a:latin typeface="Arial" panose="020B0604020202020204" pitchFamily="34" charset="0"/>
              <a:cs typeface="Arial" panose="020B0604020202020204" pitchFamily="34" charset="0"/>
            </a:endParaRPr>
          </a:p>
          <a:p>
            <a:pPr indent="0" marL="0">
              <a:buNone/>
            </a:pPr>
            <a:r>
              <a:rPr b="1" dirty="0" sz="3200" lang="en-US" smtClean="0">
                <a:latin typeface="Arial" panose="020B0604020202020204" pitchFamily="34" charset="0"/>
                <a:cs typeface="Arial" panose="020B0604020202020204" pitchFamily="34" charset="0"/>
              </a:rPr>
              <a:t>Response: </a:t>
            </a:r>
            <a:r>
              <a:rPr dirty="0" sz="3200" lang="en-US" smtClean="0">
                <a:latin typeface="Arial" panose="020B0604020202020204" pitchFamily="34" charset="0"/>
                <a:cs typeface="Arial" panose="020B0604020202020204" pitchFamily="34" charset="0"/>
              </a:rPr>
              <a:t>LGs are requested to submit details of their new villages and parishes , information on old units should be submitted  to the Ministry so that the Ministry can advise </a:t>
            </a:r>
            <a:r>
              <a:rPr dirty="0" sz="3200" lang="en-US" err="1" smtClean="0">
                <a:latin typeface="Arial" panose="020B0604020202020204" pitchFamily="34" charset="0"/>
                <a:cs typeface="Arial" panose="020B0604020202020204" pitchFamily="34" charset="0"/>
              </a:rPr>
              <a:t>UBoS</a:t>
            </a:r>
            <a:r>
              <a:rPr dirty="0" sz="3200" lang="en-US" smtClean="0">
                <a:latin typeface="Arial" panose="020B0604020202020204" pitchFamily="34" charset="0"/>
                <a:cs typeface="Arial" panose="020B0604020202020204" pitchFamily="34" charset="0"/>
              </a:rPr>
              <a:t> accordingly.</a:t>
            </a:r>
            <a:endParaRPr dirty="0" sz="3200" lang="en-US">
              <a:latin typeface="Arial" panose="020B0604020202020204" pitchFamily="34" charset="0"/>
              <a:cs typeface="Arial" panose="020B0604020202020204" pitchFamily="34" charset="0"/>
            </a:endParaRPr>
          </a:p>
        </p:txBody>
      </p:sp>
      <p:sp>
        <p:nvSpPr>
          <p:cNvPr id="1048695" name="Slide Number Placeholder 3"/>
          <p:cNvSpPr>
            <a:spLocks noGrp="1"/>
          </p:cNvSpPr>
          <p:nvPr>
            <p:ph type="sldNum" sz="quarter" idx="12"/>
          </p:nvPr>
        </p:nvSpPr>
        <p:spPr/>
        <p:txBody>
          <a:bodyPr/>
          <a:p>
            <a:fld id="{52A4F15D-8E49-495E-8C38-B6C68B07BE1E}" type="slidenum">
              <a:rPr lang="en-GB" smtClean="0"/>
              <a:t>32</a:t>
            </a:fld>
            <a:endParaRPr lang="en-GB"/>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95" name=""/>
        <p:cNvGrpSpPr/>
        <p:nvPr/>
      </p:nvGrpSpPr>
      <p:grpSpPr>
        <a:xfrm>
          <a:off x="0" y="0"/>
          <a:ext cx="0" cy="0"/>
          <a:chOff x="0" y="0"/>
          <a:chExt cx="0" cy="0"/>
        </a:xfrm>
      </p:grpSpPr>
      <p:sp>
        <p:nvSpPr>
          <p:cNvPr id="1048696" name="Title 1"/>
          <p:cNvSpPr>
            <a:spLocks noGrp="1"/>
          </p:cNvSpPr>
          <p:nvPr>
            <p:ph type="title"/>
          </p:nvPr>
        </p:nvSpPr>
        <p:spPr/>
        <p:txBody>
          <a:bodyPr/>
          <a:p>
            <a:r>
              <a:rPr b="1" dirty="0" lang="en-US" smtClean="0">
                <a:latin typeface="Arial" panose="020B0604020202020204" pitchFamily="34" charset="0"/>
                <a:cs typeface="Arial" panose="020B0604020202020204" pitchFamily="34" charset="0"/>
              </a:rPr>
              <a:t>Issues </a:t>
            </a:r>
            <a:r>
              <a:rPr b="1" dirty="0" lang="en-US">
                <a:latin typeface="Arial" panose="020B0604020202020204" pitchFamily="34" charset="0"/>
                <a:cs typeface="Arial" panose="020B0604020202020204" pitchFamily="34" charset="0"/>
              </a:rPr>
              <a:t>raised during the Consultations for FY2020/21….</a:t>
            </a:r>
            <a:endParaRPr dirty="0" lang="en-US"/>
          </a:p>
        </p:txBody>
      </p:sp>
      <p:sp>
        <p:nvSpPr>
          <p:cNvPr id="1048697" name="Content Placeholder 2"/>
          <p:cNvSpPr>
            <a:spLocks noGrp="1"/>
          </p:cNvSpPr>
          <p:nvPr>
            <p:ph idx="1"/>
          </p:nvPr>
        </p:nvSpPr>
        <p:spPr/>
        <p:txBody>
          <a:bodyPr>
            <a:normAutofit/>
          </a:bodyPr>
          <a:p>
            <a:pPr>
              <a:buFont typeface="Wingdings" panose="05000000000000000000" pitchFamily="2" charset="2"/>
              <a:buChar char="q"/>
            </a:pPr>
            <a:r>
              <a:rPr b="1" dirty="0" sz="3200" lang="en-US" smtClean="0">
                <a:latin typeface="Arial" panose="020B0604020202020204" pitchFamily="34" charset="0"/>
                <a:cs typeface="Arial" panose="020B0604020202020204" pitchFamily="34" charset="0"/>
              </a:rPr>
              <a:t>Role of Commercial Officers in LED Implementation: </a:t>
            </a:r>
            <a:r>
              <a:rPr dirty="0" sz="3200" lang="en-US" smtClean="0">
                <a:latin typeface="Arial" panose="020B0604020202020204" pitchFamily="34" charset="0"/>
                <a:cs typeface="Arial" panose="020B0604020202020204" pitchFamily="34" charset="0"/>
              </a:rPr>
              <a:t>No </a:t>
            </a:r>
            <a:r>
              <a:rPr dirty="0" sz="3200" lang="en-US">
                <a:latin typeface="Arial" panose="020B0604020202020204" pitchFamily="34" charset="0"/>
                <a:cs typeface="Arial" panose="020B0604020202020204" pitchFamily="34" charset="0"/>
              </a:rPr>
              <a:t>clear </a:t>
            </a:r>
            <a:r>
              <a:rPr dirty="0" sz="3200" lang="en-US" smtClean="0">
                <a:latin typeface="Arial" panose="020B0604020202020204" pitchFamily="34" charset="0"/>
                <a:cs typeface="Arial" panose="020B0604020202020204" pitchFamily="34" charset="0"/>
              </a:rPr>
              <a:t>guidance </a:t>
            </a:r>
            <a:r>
              <a:rPr dirty="0" sz="3200" lang="en-US">
                <a:latin typeface="Arial" panose="020B0604020202020204" pitchFamily="34" charset="0"/>
                <a:cs typeface="Arial" panose="020B0604020202020204" pitchFamily="34" charset="0"/>
              </a:rPr>
              <a:t>in defining the functions of Commercial Officers in the implementation of </a:t>
            </a:r>
            <a:r>
              <a:rPr dirty="0" sz="3200" lang="en-US" smtClean="0">
                <a:latin typeface="Arial" panose="020B0604020202020204" pitchFamily="34" charset="0"/>
                <a:cs typeface="Arial" panose="020B0604020202020204" pitchFamily="34" charset="0"/>
              </a:rPr>
              <a:t>LED policy.</a:t>
            </a:r>
          </a:p>
          <a:p>
            <a:pPr indent="0" marL="0">
              <a:buNone/>
            </a:pPr>
            <a:endParaRPr dirty="0" sz="3200" lang="en-US">
              <a:latin typeface="Arial" panose="020B0604020202020204" pitchFamily="34" charset="0"/>
              <a:cs typeface="Arial" panose="020B0604020202020204" pitchFamily="34" charset="0"/>
            </a:endParaRPr>
          </a:p>
          <a:p>
            <a:pPr indent="0" marL="0">
              <a:buNone/>
            </a:pPr>
            <a:r>
              <a:rPr b="1" dirty="0" sz="3200" lang="en-US" smtClean="0">
                <a:latin typeface="Arial" panose="020B0604020202020204" pitchFamily="34" charset="0"/>
                <a:cs typeface="Arial" panose="020B0604020202020204" pitchFamily="34" charset="0"/>
              </a:rPr>
              <a:t>Response: </a:t>
            </a:r>
            <a:r>
              <a:rPr dirty="0" sz="3200" lang="en-US" smtClean="0">
                <a:latin typeface="Arial" panose="020B0604020202020204" pitchFamily="34" charset="0"/>
                <a:cs typeface="Arial" panose="020B0604020202020204" pitchFamily="34" charset="0"/>
              </a:rPr>
              <a:t>The Ministry has held interactions with and oriented Commercial Officers on LED Implementation in some LGs. Those not covered yet are to be covered in the remaining Quarters of this FY. </a:t>
            </a:r>
            <a:endParaRPr dirty="0" sz="3200" lang="en-US">
              <a:latin typeface="Arial" panose="020B0604020202020204" pitchFamily="34" charset="0"/>
              <a:cs typeface="Arial" panose="020B0604020202020204" pitchFamily="34" charset="0"/>
            </a:endParaRPr>
          </a:p>
        </p:txBody>
      </p:sp>
      <p:sp>
        <p:nvSpPr>
          <p:cNvPr id="1048698" name="Slide Number Placeholder 3"/>
          <p:cNvSpPr>
            <a:spLocks noGrp="1"/>
          </p:cNvSpPr>
          <p:nvPr>
            <p:ph type="sldNum" sz="quarter" idx="12"/>
          </p:nvPr>
        </p:nvSpPr>
        <p:spPr/>
        <p:txBody>
          <a:bodyPr/>
          <a:p>
            <a:fld id="{52A4F15D-8E49-495E-8C38-B6C68B07BE1E}" type="slidenum">
              <a:rPr lang="en-GB" smtClean="0"/>
              <a:t>33</a:t>
            </a:fld>
            <a:endParaRPr lang="en-GB"/>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96" name=""/>
        <p:cNvGrpSpPr/>
        <p:nvPr/>
      </p:nvGrpSpPr>
      <p:grpSpPr>
        <a:xfrm>
          <a:off x="0" y="0"/>
          <a:ext cx="0" cy="0"/>
          <a:chOff x="0" y="0"/>
          <a:chExt cx="0" cy="0"/>
        </a:xfrm>
      </p:grpSpPr>
      <p:sp>
        <p:nvSpPr>
          <p:cNvPr id="1048699" name="Title 1"/>
          <p:cNvSpPr>
            <a:spLocks noGrp="1"/>
          </p:cNvSpPr>
          <p:nvPr>
            <p:ph type="title"/>
          </p:nvPr>
        </p:nvSpPr>
        <p:spPr/>
        <p:txBody>
          <a:bodyPr/>
          <a:p>
            <a:r>
              <a:rPr b="1" dirty="0" lang="en-US" smtClean="0">
                <a:latin typeface="Arial" panose="020B0604020202020204" pitchFamily="34" charset="0"/>
                <a:cs typeface="Arial" panose="020B0604020202020204" pitchFamily="34" charset="0"/>
              </a:rPr>
              <a:t>Issues </a:t>
            </a:r>
            <a:r>
              <a:rPr b="1" dirty="0" lang="en-US">
                <a:latin typeface="Arial" panose="020B0604020202020204" pitchFamily="34" charset="0"/>
                <a:cs typeface="Arial" panose="020B0604020202020204" pitchFamily="34" charset="0"/>
              </a:rPr>
              <a:t>raised during the Consultations for FY2020/21….</a:t>
            </a:r>
            <a:endParaRPr dirty="0" lang="en-US"/>
          </a:p>
        </p:txBody>
      </p:sp>
      <p:sp>
        <p:nvSpPr>
          <p:cNvPr id="1048700" name="Content Placeholder 2"/>
          <p:cNvSpPr>
            <a:spLocks noGrp="1"/>
          </p:cNvSpPr>
          <p:nvPr>
            <p:ph idx="1"/>
          </p:nvPr>
        </p:nvSpPr>
        <p:spPr>
          <a:xfrm>
            <a:off x="838200" y="1825624"/>
            <a:ext cx="10515600" cy="4530725"/>
          </a:xfrm>
        </p:spPr>
        <p:txBody>
          <a:bodyPr>
            <a:noAutofit/>
          </a:bodyPr>
          <a:p>
            <a:pPr>
              <a:buFont typeface="Wingdings" panose="05000000000000000000" pitchFamily="2" charset="2"/>
              <a:buChar char="q"/>
            </a:pPr>
            <a:r>
              <a:rPr b="1" dirty="0" lang="en-US">
                <a:latin typeface="Arial" panose="020B0604020202020204" pitchFamily="34" charset="0"/>
                <a:cs typeface="Arial" panose="020B0604020202020204" pitchFamily="34" charset="0"/>
              </a:rPr>
              <a:t>Inconsistency of the Public Finance Management Act (PFMA-2015) with other Laws that disempower Local Government operations:</a:t>
            </a:r>
            <a:r>
              <a:rPr dirty="0" lang="en-US">
                <a:latin typeface="Arial" panose="020B0604020202020204" pitchFamily="34" charset="0"/>
                <a:cs typeface="Arial" panose="020B0604020202020204" pitchFamily="34" charset="0"/>
              </a:rPr>
              <a:t> Government should consider reviewing and harmonizing the PFM Act (2015) to address the inconsistencies with other laws especially the Local Government Councils in regards to financial </a:t>
            </a:r>
            <a:r>
              <a:rPr dirty="0" lang="en-US" smtClean="0">
                <a:latin typeface="Arial" panose="020B0604020202020204" pitchFamily="34" charset="0"/>
                <a:cs typeface="Arial" panose="020B0604020202020204" pitchFamily="34" charset="0"/>
              </a:rPr>
              <a:t>matters.</a:t>
            </a:r>
            <a:endParaRPr dirty="0" lang="en-US">
              <a:latin typeface="Arial" panose="020B0604020202020204" pitchFamily="34" charset="0"/>
              <a:cs typeface="Arial" panose="020B0604020202020204" pitchFamily="34" charset="0"/>
            </a:endParaRPr>
          </a:p>
          <a:p>
            <a:pPr>
              <a:buFont typeface="Wingdings" panose="05000000000000000000" pitchFamily="2" charset="2"/>
              <a:buChar char="q"/>
            </a:pPr>
            <a:endParaRPr dirty="0" lang="en-US" smtClean="0">
              <a:latin typeface="Arial" panose="020B0604020202020204" pitchFamily="34" charset="0"/>
              <a:cs typeface="Arial" panose="020B0604020202020204" pitchFamily="34" charset="0"/>
            </a:endParaRPr>
          </a:p>
          <a:p>
            <a:pPr indent="0" marL="0">
              <a:buNone/>
            </a:pPr>
            <a:r>
              <a:rPr b="1" dirty="0" lang="en-US" smtClean="0">
                <a:latin typeface="Arial" panose="020B0604020202020204" pitchFamily="34" charset="0"/>
                <a:cs typeface="Arial" panose="020B0604020202020204" pitchFamily="34" charset="0"/>
              </a:rPr>
              <a:t>Response: </a:t>
            </a:r>
            <a:r>
              <a:rPr dirty="0" lang="en-US" smtClean="0">
                <a:latin typeface="Arial" panose="020B0604020202020204" pitchFamily="34" charset="0"/>
                <a:cs typeface="Arial" panose="020B0604020202020204" pitchFamily="34" charset="0"/>
              </a:rPr>
              <a:t>The Ministry procured Consultants to support the harmonization process of not only laws but also planning and budgeting Processes. The report to guide the harmonization process will be shared before the end of this FY</a:t>
            </a:r>
            <a:endParaRPr dirty="0" lang="en-US">
              <a:latin typeface="Arial" panose="020B0604020202020204" pitchFamily="34" charset="0"/>
              <a:cs typeface="Arial" panose="020B0604020202020204" pitchFamily="34" charset="0"/>
            </a:endParaRPr>
          </a:p>
        </p:txBody>
      </p:sp>
      <p:sp>
        <p:nvSpPr>
          <p:cNvPr id="1048701" name="Slide Number Placeholder 3"/>
          <p:cNvSpPr>
            <a:spLocks noGrp="1"/>
          </p:cNvSpPr>
          <p:nvPr>
            <p:ph type="sldNum" sz="quarter" idx="12"/>
          </p:nvPr>
        </p:nvSpPr>
        <p:spPr/>
        <p:txBody>
          <a:bodyPr/>
          <a:p>
            <a:fld id="{52A4F15D-8E49-495E-8C38-B6C68B07BE1E}" type="slidenum">
              <a:rPr lang="en-GB" smtClean="0"/>
              <a:t>34</a:t>
            </a:fld>
            <a:endParaRPr lang="en-GB"/>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97" name=""/>
        <p:cNvGrpSpPr/>
        <p:nvPr/>
      </p:nvGrpSpPr>
      <p:grpSpPr>
        <a:xfrm>
          <a:off x="0" y="0"/>
          <a:ext cx="0" cy="0"/>
          <a:chOff x="0" y="0"/>
          <a:chExt cx="0" cy="0"/>
        </a:xfrm>
      </p:grpSpPr>
      <p:sp>
        <p:nvSpPr>
          <p:cNvPr id="1048702" name="Title 1"/>
          <p:cNvSpPr>
            <a:spLocks noGrp="1"/>
          </p:cNvSpPr>
          <p:nvPr>
            <p:ph type="title"/>
          </p:nvPr>
        </p:nvSpPr>
        <p:spPr/>
        <p:txBody>
          <a:bodyPr>
            <a:normAutofit fontScale="90000"/>
          </a:bodyPr>
          <a:p>
            <a:r>
              <a:rPr b="1" dirty="0" lang="en-US" smtClean="0">
                <a:latin typeface="Arial" panose="020B0604020202020204" pitchFamily="34" charset="0"/>
                <a:cs typeface="Arial" panose="020B0604020202020204" pitchFamily="34" charset="0"/>
              </a:rPr>
              <a:t/>
            </a:r>
            <a:br>
              <a:rPr b="1" dirty="0" lang="en-US" smtClean="0">
                <a:latin typeface="Arial" panose="020B0604020202020204" pitchFamily="34" charset="0"/>
                <a:cs typeface="Arial" panose="020B0604020202020204" pitchFamily="34" charset="0"/>
              </a:rPr>
            </a:br>
            <a:r>
              <a:rPr b="1" dirty="0" lang="en-US" smtClean="0">
                <a:latin typeface="Arial" panose="020B0604020202020204" pitchFamily="34" charset="0"/>
                <a:cs typeface="Arial" panose="020B0604020202020204" pitchFamily="34" charset="0"/>
              </a:rPr>
              <a:t>Issues raised during the Consultations for FY2020/21…….</a:t>
            </a:r>
            <a:endParaRPr b="1" dirty="0" lang="en-US">
              <a:latin typeface="Arial" panose="020B0604020202020204" pitchFamily="34" charset="0"/>
              <a:cs typeface="Arial" panose="020B0604020202020204" pitchFamily="34" charset="0"/>
            </a:endParaRPr>
          </a:p>
        </p:txBody>
      </p:sp>
      <p:sp>
        <p:nvSpPr>
          <p:cNvPr id="1048703" name="Content Placeholder 2"/>
          <p:cNvSpPr>
            <a:spLocks noGrp="1"/>
          </p:cNvSpPr>
          <p:nvPr>
            <p:ph idx="1"/>
          </p:nvPr>
        </p:nvSpPr>
        <p:spPr/>
        <p:txBody>
          <a:bodyPr>
            <a:normAutofit fontScale="94821" lnSpcReduction="10000"/>
          </a:bodyPr>
          <a:p>
            <a:pPr lvl="0">
              <a:buFont typeface="Wingdings" panose="05000000000000000000" pitchFamily="2" charset="2"/>
              <a:buChar char="q"/>
            </a:pPr>
            <a:r>
              <a:rPr b="1" dirty="0" lang="en-US">
                <a:latin typeface="Arial" panose="020B0604020202020204" pitchFamily="34" charset="0"/>
                <a:cs typeface="Arial" panose="020B0604020202020204" pitchFamily="34" charset="0"/>
              </a:rPr>
              <a:t>Operationalization of newly created administrative units ( Town Councils and Sub counties):</a:t>
            </a:r>
            <a:r>
              <a:rPr dirty="0" lang="en-US">
                <a:latin typeface="Arial" panose="020B0604020202020204" pitchFamily="34" charset="0"/>
                <a:cs typeface="Arial" panose="020B0604020202020204" pitchFamily="34" charset="0"/>
              </a:rPr>
              <a:t> In Financial Year 2017/18, Government halted the funding of the newly created Town Councils, largely because inadequate funding. however, in the same year, the Electoral Commission went ahead to organize the Election for Councilors for these Local Governments and the councilors are putting pressure upon the Accounting Officers to provide funding for the operationalization. </a:t>
            </a:r>
            <a:endParaRPr dirty="0" lang="en-US" smtClean="0">
              <a:latin typeface="Arial" panose="020B0604020202020204" pitchFamily="34" charset="0"/>
              <a:cs typeface="Arial" panose="020B0604020202020204" pitchFamily="34" charset="0"/>
            </a:endParaRPr>
          </a:p>
          <a:p>
            <a:pPr indent="0" lvl="0" marL="0">
              <a:buNone/>
            </a:pPr>
            <a:endParaRPr dirty="0" lang="en-US">
              <a:latin typeface="Arial" panose="020B0604020202020204" pitchFamily="34" charset="0"/>
              <a:cs typeface="Arial" panose="020B0604020202020204" pitchFamily="34" charset="0"/>
            </a:endParaRPr>
          </a:p>
          <a:p>
            <a:pPr indent="0" marL="0">
              <a:buNone/>
            </a:pPr>
            <a:r>
              <a:rPr b="1" dirty="0" lang="en-US">
                <a:latin typeface="Arial" panose="020B0604020202020204" pitchFamily="34" charset="0"/>
                <a:cs typeface="Arial" panose="020B0604020202020204" pitchFamily="34" charset="0"/>
              </a:rPr>
              <a:t>Response:</a:t>
            </a:r>
            <a:r>
              <a:rPr dirty="0" lang="en-US">
                <a:latin typeface="Arial" panose="020B0604020202020204" pitchFamily="34" charset="0"/>
                <a:cs typeface="Arial" panose="020B0604020202020204" pitchFamily="34" charset="0"/>
              </a:rPr>
              <a:t> </a:t>
            </a:r>
            <a:r>
              <a:rPr dirty="0" lang="en-US" smtClean="0">
                <a:latin typeface="Arial" panose="020B0604020202020204" pitchFamily="34" charset="0"/>
                <a:cs typeface="Arial" panose="020B0604020202020204" pitchFamily="34" charset="0"/>
              </a:rPr>
              <a:t>Engagements with </a:t>
            </a:r>
            <a:r>
              <a:rPr dirty="0" lang="en-US" err="1" smtClean="0">
                <a:latin typeface="Arial" panose="020B0604020202020204" pitchFamily="34" charset="0"/>
                <a:cs typeface="Arial" panose="020B0604020202020204" pitchFamily="34" charset="0"/>
              </a:rPr>
              <a:t>MoFPED</a:t>
            </a:r>
            <a:r>
              <a:rPr dirty="0" lang="en-US" smtClean="0">
                <a:latin typeface="Arial" panose="020B0604020202020204" pitchFamily="34" charset="0"/>
                <a:cs typeface="Arial" panose="020B0604020202020204" pitchFamily="34" charset="0"/>
              </a:rPr>
              <a:t> are on going on this matter</a:t>
            </a:r>
            <a:endParaRPr dirty="0" lang="en-US">
              <a:latin typeface="Arial" panose="020B0604020202020204" pitchFamily="34" charset="0"/>
              <a:cs typeface="Arial" panose="020B0604020202020204" pitchFamily="34" charset="0"/>
            </a:endParaRPr>
          </a:p>
        </p:txBody>
      </p:sp>
      <p:sp>
        <p:nvSpPr>
          <p:cNvPr id="1048704" name="Slide Number Placeholder 3"/>
          <p:cNvSpPr>
            <a:spLocks noGrp="1"/>
          </p:cNvSpPr>
          <p:nvPr>
            <p:ph type="sldNum" sz="quarter" idx="12"/>
          </p:nvPr>
        </p:nvSpPr>
        <p:spPr/>
        <p:txBody>
          <a:bodyPr/>
          <a:p>
            <a:fld id="{52A4F15D-8E49-495E-8C38-B6C68B07BE1E}" type="slidenum">
              <a:rPr lang="en-GB" smtClean="0"/>
              <a:t>35</a:t>
            </a:fld>
            <a:endParaRPr lang="en-GB"/>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98" name=""/>
        <p:cNvGrpSpPr/>
        <p:nvPr/>
      </p:nvGrpSpPr>
      <p:grpSpPr>
        <a:xfrm>
          <a:off x="0" y="0"/>
          <a:ext cx="0" cy="0"/>
          <a:chOff x="0" y="0"/>
          <a:chExt cx="0" cy="0"/>
        </a:xfrm>
      </p:grpSpPr>
      <p:sp>
        <p:nvSpPr>
          <p:cNvPr id="1048705" name="Title 1"/>
          <p:cNvSpPr>
            <a:spLocks noGrp="1"/>
          </p:cNvSpPr>
          <p:nvPr>
            <p:ph type="title"/>
          </p:nvPr>
        </p:nvSpPr>
        <p:spPr/>
        <p:txBody>
          <a:bodyPr>
            <a:normAutofit fontScale="90000"/>
          </a:bodyPr>
          <a:p>
            <a:r>
              <a:rPr b="1" dirty="0" lang="en-US" smtClean="0">
                <a:latin typeface="Arial" panose="020B0604020202020204" pitchFamily="34" charset="0"/>
                <a:cs typeface="Arial" panose="020B0604020202020204" pitchFamily="34" charset="0"/>
              </a:rPr>
              <a:t/>
            </a:r>
            <a:br>
              <a:rPr b="1" dirty="0" lang="en-US" smtClean="0">
                <a:latin typeface="Arial" panose="020B0604020202020204" pitchFamily="34" charset="0"/>
                <a:cs typeface="Arial" panose="020B0604020202020204" pitchFamily="34" charset="0"/>
              </a:rPr>
            </a:br>
            <a:r>
              <a:rPr b="1" dirty="0" lang="en-US" smtClean="0">
                <a:latin typeface="Arial" panose="020B0604020202020204" pitchFamily="34" charset="0"/>
                <a:cs typeface="Arial" panose="020B0604020202020204" pitchFamily="34" charset="0"/>
              </a:rPr>
              <a:t>Issues </a:t>
            </a:r>
            <a:r>
              <a:rPr b="1" dirty="0" lang="en-US">
                <a:latin typeface="Arial" panose="020B0604020202020204" pitchFamily="34" charset="0"/>
                <a:cs typeface="Arial" panose="020B0604020202020204" pitchFamily="34" charset="0"/>
              </a:rPr>
              <a:t>raised during the Consultations for </a:t>
            </a:r>
            <a:r>
              <a:rPr b="1" dirty="0" lang="en-US" smtClean="0">
                <a:latin typeface="Arial" panose="020B0604020202020204" pitchFamily="34" charset="0"/>
                <a:cs typeface="Arial" panose="020B0604020202020204" pitchFamily="34" charset="0"/>
              </a:rPr>
              <a:t>FY2020/21……</a:t>
            </a:r>
            <a:endParaRPr b="1" dirty="0" lang="en-US">
              <a:latin typeface="Arial" panose="020B0604020202020204" pitchFamily="34" charset="0"/>
              <a:cs typeface="Arial" panose="020B0604020202020204" pitchFamily="34" charset="0"/>
            </a:endParaRPr>
          </a:p>
        </p:txBody>
      </p:sp>
      <p:sp>
        <p:nvSpPr>
          <p:cNvPr id="1048706" name="Content Placeholder 2"/>
          <p:cNvSpPr>
            <a:spLocks noGrp="1"/>
          </p:cNvSpPr>
          <p:nvPr>
            <p:ph idx="1"/>
          </p:nvPr>
        </p:nvSpPr>
        <p:spPr/>
        <p:txBody>
          <a:bodyPr>
            <a:normAutofit/>
          </a:bodyPr>
          <a:p>
            <a:pPr>
              <a:buFont typeface="Wingdings" panose="05000000000000000000" pitchFamily="2" charset="2"/>
              <a:buChar char="q"/>
            </a:pPr>
            <a:r>
              <a:rPr b="1" dirty="0" sz="3200" lang="en-US">
                <a:latin typeface="Arial" panose="020B0604020202020204" pitchFamily="34" charset="0"/>
                <a:cs typeface="Arial" panose="020B0604020202020204" pitchFamily="34" charset="0"/>
              </a:rPr>
              <a:t>Taxes on Councilors Allowance</a:t>
            </a:r>
            <a:r>
              <a:rPr dirty="0" sz="3200" lang="en-US">
                <a:latin typeface="Arial" panose="020B0604020202020204" pitchFamily="34" charset="0"/>
                <a:cs typeface="Arial" panose="020B0604020202020204" pitchFamily="34" charset="0"/>
              </a:rPr>
              <a:t>. </a:t>
            </a:r>
            <a:r>
              <a:rPr dirty="0" sz="3200" lang="en-US" smtClean="0">
                <a:latin typeface="Arial" panose="020B0604020202020204" pitchFamily="34" charset="0"/>
                <a:cs typeface="Arial" panose="020B0604020202020204" pitchFamily="34" charset="0"/>
              </a:rPr>
              <a:t>There is </a:t>
            </a:r>
            <a:r>
              <a:rPr dirty="0" sz="3200" lang="en-US">
                <a:latin typeface="Arial" panose="020B0604020202020204" pitchFamily="34" charset="0"/>
                <a:cs typeface="Arial" panose="020B0604020202020204" pitchFamily="34" charset="0"/>
              </a:rPr>
              <a:t>persistent short </a:t>
            </a:r>
            <a:r>
              <a:rPr dirty="0" sz="3200" lang="en-US" smtClean="0">
                <a:latin typeface="Arial" panose="020B0604020202020204" pitchFamily="34" charset="0"/>
                <a:cs typeface="Arial" panose="020B0604020202020204" pitchFamily="34" charset="0"/>
              </a:rPr>
              <a:t>fall </a:t>
            </a:r>
            <a:r>
              <a:rPr dirty="0" sz="3200" lang="en-US">
                <a:latin typeface="Arial" panose="020B0604020202020204" pitchFamily="34" charset="0"/>
                <a:cs typeface="Arial" panose="020B0604020202020204" pitchFamily="34" charset="0"/>
              </a:rPr>
              <a:t>on allowances for political leaders and URA taxes the existing pay which is double taxation</a:t>
            </a:r>
            <a:r>
              <a:rPr dirty="0" sz="3200" lang="en-US" smtClean="0">
                <a:latin typeface="Arial" panose="020B0604020202020204" pitchFamily="34" charset="0"/>
                <a:cs typeface="Arial" panose="020B0604020202020204" pitchFamily="34" charset="0"/>
              </a:rPr>
              <a:t>.</a:t>
            </a:r>
          </a:p>
          <a:p>
            <a:pPr>
              <a:buFont typeface="Wingdings" panose="05000000000000000000" pitchFamily="2" charset="2"/>
              <a:buChar char="q"/>
            </a:pPr>
            <a:endParaRPr dirty="0" sz="3200" lang="en-US">
              <a:latin typeface="Arial" panose="020B0604020202020204" pitchFamily="34" charset="0"/>
              <a:cs typeface="Arial" panose="020B0604020202020204" pitchFamily="34" charset="0"/>
            </a:endParaRPr>
          </a:p>
          <a:p>
            <a:pPr indent="0" marL="0">
              <a:buNone/>
            </a:pPr>
            <a:r>
              <a:rPr b="1" dirty="0" sz="3200" lang="en-US" smtClean="0">
                <a:latin typeface="Arial" panose="020B0604020202020204" pitchFamily="34" charset="0"/>
                <a:cs typeface="Arial" panose="020B0604020202020204" pitchFamily="34" charset="0"/>
              </a:rPr>
              <a:t>Response:</a:t>
            </a:r>
            <a:r>
              <a:rPr dirty="0" sz="3200" lang="en-US" smtClean="0">
                <a:latin typeface="Arial" panose="020B0604020202020204" pitchFamily="34" charset="0"/>
                <a:cs typeface="Arial" panose="020B0604020202020204" pitchFamily="34" charset="0"/>
              </a:rPr>
              <a:t> </a:t>
            </a:r>
            <a:r>
              <a:rPr dirty="0" sz="3200" lang="en-US" err="1" smtClean="0">
                <a:latin typeface="Arial" panose="020B0604020202020204" pitchFamily="34" charset="0"/>
                <a:cs typeface="Arial" panose="020B0604020202020204" pitchFamily="34" charset="0"/>
              </a:rPr>
              <a:t>MoLG</a:t>
            </a:r>
            <a:r>
              <a:rPr dirty="0" sz="3200" lang="en-US" smtClean="0">
                <a:latin typeface="Arial" panose="020B0604020202020204" pitchFamily="34" charset="0"/>
                <a:cs typeface="Arial" panose="020B0604020202020204" pitchFamily="34" charset="0"/>
              </a:rPr>
              <a:t> issued a circular on taxation of allowances </a:t>
            </a:r>
            <a:r>
              <a:rPr b="1" dirty="0" sz="3200" i="1" lang="en-US" smtClean="0">
                <a:latin typeface="Arial" panose="020B0604020202020204" pitchFamily="34" charset="0"/>
                <a:cs typeface="Arial" panose="020B0604020202020204" pitchFamily="34" charset="0"/>
              </a:rPr>
              <a:t>(See copy attached)</a:t>
            </a:r>
            <a:endParaRPr b="1" dirty="0" sz="3200" i="1" lang="en-US">
              <a:latin typeface="Arial" panose="020B0604020202020204" pitchFamily="34" charset="0"/>
              <a:cs typeface="Arial" panose="020B0604020202020204" pitchFamily="34" charset="0"/>
            </a:endParaRPr>
          </a:p>
        </p:txBody>
      </p:sp>
      <p:sp>
        <p:nvSpPr>
          <p:cNvPr id="1048707" name="Slide Number Placeholder 3"/>
          <p:cNvSpPr>
            <a:spLocks noGrp="1"/>
          </p:cNvSpPr>
          <p:nvPr>
            <p:ph type="sldNum" sz="quarter" idx="12"/>
          </p:nvPr>
        </p:nvSpPr>
        <p:spPr/>
        <p:txBody>
          <a:bodyPr/>
          <a:p>
            <a:fld id="{52A4F15D-8E49-495E-8C38-B6C68B07BE1E}" type="slidenum">
              <a:rPr lang="en-GB" smtClean="0"/>
              <a:t>36</a:t>
            </a:fld>
            <a:endParaRPr lang="en-GB"/>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99" name=""/>
        <p:cNvGrpSpPr/>
        <p:nvPr/>
      </p:nvGrpSpPr>
      <p:grpSpPr>
        <a:xfrm>
          <a:off x="0" y="0"/>
          <a:ext cx="0" cy="0"/>
          <a:chOff x="0" y="0"/>
          <a:chExt cx="0" cy="0"/>
        </a:xfrm>
      </p:grpSpPr>
      <p:sp>
        <p:nvSpPr>
          <p:cNvPr id="1048708" name="Title 1"/>
          <p:cNvSpPr>
            <a:spLocks noGrp="1"/>
          </p:cNvSpPr>
          <p:nvPr>
            <p:ph type="title"/>
          </p:nvPr>
        </p:nvSpPr>
        <p:spPr/>
        <p:txBody>
          <a:bodyPr/>
          <a:p>
            <a:r>
              <a:rPr b="1" dirty="0" lang="en-US" smtClean="0">
                <a:latin typeface="Arial" panose="020B0604020202020204" pitchFamily="34" charset="0"/>
                <a:cs typeface="Arial" panose="020B0604020202020204" pitchFamily="34" charset="0"/>
              </a:rPr>
              <a:t>Issues </a:t>
            </a:r>
            <a:r>
              <a:rPr b="1" dirty="0" lang="en-US">
                <a:latin typeface="Arial" panose="020B0604020202020204" pitchFamily="34" charset="0"/>
                <a:cs typeface="Arial" panose="020B0604020202020204" pitchFamily="34" charset="0"/>
              </a:rPr>
              <a:t>raised during the Consultations for </a:t>
            </a:r>
            <a:r>
              <a:rPr b="1" dirty="0" lang="en-US" smtClean="0">
                <a:latin typeface="Arial" panose="020B0604020202020204" pitchFamily="34" charset="0"/>
                <a:cs typeface="Arial" panose="020B0604020202020204" pitchFamily="34" charset="0"/>
              </a:rPr>
              <a:t>FY2020/21……</a:t>
            </a:r>
            <a:endParaRPr b="1" dirty="0" lang="en-US">
              <a:latin typeface="Arial" panose="020B0604020202020204" pitchFamily="34" charset="0"/>
              <a:cs typeface="Arial" panose="020B0604020202020204" pitchFamily="34" charset="0"/>
            </a:endParaRPr>
          </a:p>
        </p:txBody>
      </p:sp>
      <p:sp>
        <p:nvSpPr>
          <p:cNvPr id="1048709" name="Content Placeholder 2"/>
          <p:cNvSpPr>
            <a:spLocks noGrp="1"/>
          </p:cNvSpPr>
          <p:nvPr>
            <p:ph idx="1"/>
          </p:nvPr>
        </p:nvSpPr>
        <p:spPr/>
        <p:txBody>
          <a:bodyPr>
            <a:normAutofit fontScale="94821" lnSpcReduction="20000"/>
          </a:bodyPr>
          <a:p>
            <a:pPr lvl="0">
              <a:buFont typeface="Wingdings" panose="05000000000000000000" pitchFamily="2" charset="2"/>
              <a:buChar char="q"/>
            </a:pPr>
            <a:r>
              <a:rPr b="1" dirty="0" sz="3000" lang="en-US">
                <a:latin typeface="Arial" panose="020B0604020202020204" pitchFamily="34" charset="0"/>
                <a:cs typeface="Arial" panose="020B0604020202020204" pitchFamily="34" charset="0"/>
              </a:rPr>
              <a:t>Lack of Transport facilities for Local Governments:</a:t>
            </a:r>
            <a:r>
              <a:rPr dirty="0" sz="3000" lang="en-US">
                <a:latin typeface="Arial" panose="020B0604020202020204" pitchFamily="34" charset="0"/>
                <a:cs typeface="Arial" panose="020B0604020202020204" pitchFamily="34" charset="0"/>
              </a:rPr>
              <a:t> One of the key challenges faced by the Local governments is a lack of transportation, this impedes their access to monitor the implementation of government </a:t>
            </a:r>
            <a:r>
              <a:rPr dirty="0" sz="3000" lang="en-US" err="1">
                <a:latin typeface="Arial" panose="020B0604020202020204" pitchFamily="34" charset="0"/>
                <a:cs typeface="Arial" panose="020B0604020202020204" pitchFamily="34" charset="0"/>
              </a:rPr>
              <a:t>programmes</a:t>
            </a:r>
            <a:r>
              <a:rPr dirty="0" sz="3000" lang="en-US">
                <a:latin typeface="Arial" panose="020B0604020202020204" pitchFamily="34" charset="0"/>
                <a:cs typeface="Arial" panose="020B0604020202020204" pitchFamily="34" charset="0"/>
              </a:rPr>
              <a:t>. For instance, </a:t>
            </a:r>
            <a:r>
              <a:rPr dirty="0" sz="3000" lang="en-US" smtClean="0">
                <a:latin typeface="Arial" panose="020B0604020202020204" pitchFamily="34" charset="0"/>
                <a:cs typeface="Arial" panose="020B0604020202020204" pitchFamily="34" charset="0"/>
              </a:rPr>
              <a:t>Municipal Mayors, City Mayors and Accounting </a:t>
            </a:r>
            <a:r>
              <a:rPr dirty="0" sz="3000" lang="en-US">
                <a:latin typeface="Arial" panose="020B0604020202020204" pitchFamily="34" charset="0"/>
                <a:cs typeface="Arial" panose="020B0604020202020204" pitchFamily="34" charset="0"/>
              </a:rPr>
              <a:t>Officers do not have transport services and yet they are in charge of implementing the </a:t>
            </a:r>
            <a:r>
              <a:rPr dirty="0" sz="3000" lang="en-US" err="1">
                <a:latin typeface="Arial" panose="020B0604020202020204" pitchFamily="34" charset="0"/>
                <a:cs typeface="Arial" panose="020B0604020202020204" pitchFamily="34" charset="0"/>
              </a:rPr>
              <a:t>programmes</a:t>
            </a:r>
            <a:r>
              <a:rPr dirty="0" sz="3000" lang="en-US">
                <a:latin typeface="Arial" panose="020B0604020202020204" pitchFamily="34" charset="0"/>
                <a:cs typeface="Arial" panose="020B0604020202020204" pitchFamily="34" charset="0"/>
              </a:rPr>
              <a:t> in the Local Governments, the Community Development </a:t>
            </a:r>
            <a:r>
              <a:rPr dirty="0" sz="3000" lang="en-US" smtClean="0">
                <a:latin typeface="Arial" panose="020B0604020202020204" pitchFamily="34" charset="0"/>
                <a:cs typeface="Arial" panose="020B0604020202020204" pitchFamily="34" charset="0"/>
              </a:rPr>
              <a:t>Workers, </a:t>
            </a:r>
            <a:r>
              <a:rPr dirty="0" sz="3000" lang="en-US">
                <a:latin typeface="Arial" panose="020B0604020202020204" pitchFamily="34" charset="0"/>
                <a:cs typeface="Arial" panose="020B0604020202020204" pitchFamily="34" charset="0"/>
              </a:rPr>
              <a:t>Planners among </a:t>
            </a:r>
            <a:r>
              <a:rPr dirty="0" sz="3000" lang="en-US" smtClean="0">
                <a:latin typeface="Arial" panose="020B0604020202020204" pitchFamily="34" charset="0"/>
                <a:cs typeface="Arial" panose="020B0604020202020204" pitchFamily="34" charset="0"/>
              </a:rPr>
              <a:t>others;</a:t>
            </a:r>
          </a:p>
          <a:p>
            <a:pPr lvl="0">
              <a:buFont typeface="Wingdings" panose="05000000000000000000" pitchFamily="2" charset="2"/>
              <a:buChar char="q"/>
            </a:pPr>
            <a:endParaRPr b="1" dirty="0" sz="3000" lang="en-US">
              <a:latin typeface="Arial" panose="020B0604020202020204" pitchFamily="34" charset="0"/>
              <a:cs typeface="Arial" panose="020B0604020202020204" pitchFamily="34" charset="0"/>
            </a:endParaRPr>
          </a:p>
          <a:p>
            <a:pPr indent="0" lvl="0" marL="0">
              <a:buNone/>
            </a:pPr>
            <a:r>
              <a:rPr b="1" dirty="0" sz="3000" lang="en-US" smtClean="0">
                <a:latin typeface="Arial" panose="020B0604020202020204" pitchFamily="34" charset="0"/>
                <a:cs typeface="Arial" panose="020B0604020202020204" pitchFamily="34" charset="0"/>
              </a:rPr>
              <a:t>Response:</a:t>
            </a:r>
            <a:r>
              <a:rPr dirty="0" sz="3000" lang="en-US" smtClean="0">
                <a:latin typeface="Arial" panose="020B0604020202020204" pitchFamily="34" charset="0"/>
                <a:cs typeface="Arial" panose="020B0604020202020204" pitchFamily="34" charset="0"/>
              </a:rPr>
              <a:t> Government will provide transport equipment to Sub county Chiefs, Parish Chairpersons  and LC1 chairpersons in this FY. Other categories of Leaders and Officers will be considered in the medium Term.</a:t>
            </a:r>
          </a:p>
          <a:p>
            <a:pPr indent="0" lvl="0" marL="0">
              <a:buNone/>
            </a:pPr>
            <a:endParaRPr dirty="0" sz="2800" lang="en-US">
              <a:latin typeface="Arial" panose="020B0604020202020204" pitchFamily="34" charset="0"/>
              <a:cs typeface="Arial" panose="020B0604020202020204" pitchFamily="34" charset="0"/>
            </a:endParaRPr>
          </a:p>
        </p:txBody>
      </p:sp>
      <p:sp>
        <p:nvSpPr>
          <p:cNvPr id="1048710" name="Slide Number Placeholder 3"/>
          <p:cNvSpPr>
            <a:spLocks noGrp="1"/>
          </p:cNvSpPr>
          <p:nvPr>
            <p:ph type="sldNum" sz="quarter" idx="12"/>
          </p:nvPr>
        </p:nvSpPr>
        <p:spPr/>
        <p:txBody>
          <a:bodyPr/>
          <a:p>
            <a:fld id="{52A4F15D-8E49-495E-8C38-B6C68B07BE1E}" type="slidenum">
              <a:rPr lang="en-GB" smtClean="0"/>
              <a:t>37</a:t>
            </a:fld>
            <a:endParaRPr lang="en-GB"/>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59" name=""/>
        <p:cNvGrpSpPr/>
        <p:nvPr/>
      </p:nvGrpSpPr>
      <p:grpSpPr>
        <a:xfrm>
          <a:off x="0" y="0"/>
          <a:ext cx="0" cy="0"/>
          <a:chOff x="0" y="0"/>
          <a:chExt cx="0" cy="0"/>
        </a:xfrm>
      </p:grpSpPr>
      <p:sp>
        <p:nvSpPr>
          <p:cNvPr id="1048595" name="Title 1"/>
          <p:cNvSpPr>
            <a:spLocks noGrp="1"/>
          </p:cNvSpPr>
          <p:nvPr>
            <p:ph type="title"/>
          </p:nvPr>
        </p:nvSpPr>
        <p:spPr/>
        <p:txBody>
          <a:bodyPr/>
          <a:p>
            <a:r>
              <a:rPr b="1" dirty="0" lang="en-US" smtClean="0">
                <a:latin typeface="Arial" panose="020B0604020202020204" pitchFamily="34" charset="0"/>
                <a:cs typeface="Arial" panose="020B0604020202020204" pitchFamily="34" charset="0"/>
              </a:rPr>
              <a:t>Issues </a:t>
            </a:r>
            <a:r>
              <a:rPr b="1" dirty="0" lang="en-US">
                <a:latin typeface="Arial" panose="020B0604020202020204" pitchFamily="34" charset="0"/>
                <a:cs typeface="Arial" panose="020B0604020202020204" pitchFamily="34" charset="0"/>
              </a:rPr>
              <a:t>raised during the Consultations for FY2020/21……</a:t>
            </a:r>
            <a:endParaRPr b="1" dirty="0" lang="en-US"/>
          </a:p>
        </p:txBody>
      </p:sp>
      <p:sp>
        <p:nvSpPr>
          <p:cNvPr id="1048596" name="Content Placeholder 2"/>
          <p:cNvSpPr>
            <a:spLocks noGrp="1"/>
          </p:cNvSpPr>
          <p:nvPr>
            <p:ph idx="1"/>
          </p:nvPr>
        </p:nvSpPr>
        <p:spPr/>
        <p:txBody>
          <a:bodyPr>
            <a:normAutofit/>
          </a:bodyPr>
          <a:p>
            <a:pPr>
              <a:buFont typeface="Wingdings" panose="05000000000000000000" pitchFamily="2" charset="2"/>
              <a:buChar char="q"/>
            </a:pPr>
            <a:r>
              <a:rPr b="1" dirty="0" sz="3200" lang="en-US" smtClean="0">
                <a:latin typeface="Arial" panose="020B0604020202020204" pitchFamily="34" charset="0"/>
                <a:cs typeface="Arial" panose="020B0604020202020204" pitchFamily="34" charset="0"/>
              </a:rPr>
              <a:t>Lack of land ownership for some LG Administrative Offices: </a:t>
            </a:r>
            <a:r>
              <a:rPr dirty="0" sz="3200" lang="en-US" smtClean="0">
                <a:latin typeface="Arial" panose="020B0604020202020204" pitchFamily="34" charset="0"/>
                <a:cs typeface="Arial" panose="020B0604020202020204" pitchFamily="34" charset="0"/>
              </a:rPr>
              <a:t>Buganda </a:t>
            </a:r>
            <a:r>
              <a:rPr dirty="0" sz="3200" lang="en-US">
                <a:latin typeface="Arial" panose="020B0604020202020204" pitchFamily="34" charset="0"/>
                <a:cs typeface="Arial" panose="020B0604020202020204" pitchFamily="34" charset="0"/>
              </a:rPr>
              <a:t>Question(Buganda </a:t>
            </a:r>
            <a:r>
              <a:rPr dirty="0" sz="3200" lang="en-US" smtClean="0">
                <a:latin typeface="Arial" panose="020B0604020202020204" pitchFamily="34" charset="0"/>
                <a:cs typeface="Arial" panose="020B0604020202020204" pitchFamily="34" charset="0"/>
              </a:rPr>
              <a:t>has </a:t>
            </a:r>
            <a:r>
              <a:rPr dirty="0" sz="3200" lang="en-US">
                <a:latin typeface="Arial" panose="020B0604020202020204" pitchFamily="34" charset="0"/>
                <a:cs typeface="Arial" panose="020B0604020202020204" pitchFamily="34" charset="0"/>
              </a:rPr>
              <a:t>regained ownership of properties </a:t>
            </a:r>
            <a:r>
              <a:rPr dirty="0" sz="3200" lang="en-US" smtClean="0">
                <a:latin typeface="Arial" panose="020B0604020202020204" pitchFamily="34" charset="0"/>
                <a:cs typeface="Arial" panose="020B0604020202020204" pitchFamily="34" charset="0"/>
              </a:rPr>
              <a:t>in </a:t>
            </a:r>
            <a:r>
              <a:rPr dirty="0" sz="3200" lang="en-US">
                <a:latin typeface="Arial" panose="020B0604020202020204" pitchFamily="34" charset="0"/>
                <a:cs typeface="Arial" panose="020B0604020202020204" pitchFamily="34" charset="0"/>
              </a:rPr>
              <a:t>all districts especially land</a:t>
            </a:r>
            <a:r>
              <a:rPr dirty="0" sz="3200" lang="en-US" smtClean="0">
                <a:latin typeface="Arial" panose="020B0604020202020204" pitchFamily="34" charset="0"/>
                <a:cs typeface="Arial" panose="020B0604020202020204" pitchFamily="34" charset="0"/>
              </a:rPr>
              <a:t>)</a:t>
            </a:r>
          </a:p>
          <a:p>
            <a:pPr>
              <a:buFont typeface="Wingdings" panose="05000000000000000000" pitchFamily="2" charset="2"/>
              <a:buChar char="q"/>
            </a:pPr>
            <a:endParaRPr dirty="0" sz="3200" lang="en-US">
              <a:latin typeface="Arial" panose="020B0604020202020204" pitchFamily="34" charset="0"/>
              <a:cs typeface="Arial" panose="020B0604020202020204" pitchFamily="34" charset="0"/>
            </a:endParaRPr>
          </a:p>
          <a:p>
            <a:pPr>
              <a:buFont typeface="Wingdings" panose="05000000000000000000" pitchFamily="2" charset="2"/>
              <a:buChar char="q"/>
            </a:pPr>
            <a:r>
              <a:rPr b="1" dirty="0" sz="3200" lang="en-US" smtClean="0">
                <a:latin typeface="Arial" panose="020B0604020202020204" pitchFamily="34" charset="0"/>
                <a:cs typeface="Arial" panose="020B0604020202020204" pitchFamily="34" charset="0"/>
              </a:rPr>
              <a:t>Response:</a:t>
            </a:r>
            <a:r>
              <a:rPr dirty="0" sz="3200" lang="en-US" smtClean="0">
                <a:latin typeface="Arial" panose="020B0604020202020204" pitchFamily="34" charset="0"/>
                <a:cs typeface="Arial" panose="020B0604020202020204" pitchFamily="34" charset="0"/>
              </a:rPr>
              <a:t> LGs under this category are being supported to acquire land and construct offices.</a:t>
            </a:r>
            <a:endParaRPr dirty="0" sz="3200" lang="en-US">
              <a:latin typeface="Arial" panose="020B0604020202020204" pitchFamily="34" charset="0"/>
              <a:cs typeface="Arial" panose="020B0604020202020204" pitchFamily="34" charset="0"/>
            </a:endParaRPr>
          </a:p>
        </p:txBody>
      </p:sp>
      <p:sp>
        <p:nvSpPr>
          <p:cNvPr id="1048597" name="Slide Number Placeholder 3"/>
          <p:cNvSpPr>
            <a:spLocks noGrp="1"/>
          </p:cNvSpPr>
          <p:nvPr>
            <p:ph type="sldNum" sz="quarter" idx="12"/>
          </p:nvPr>
        </p:nvSpPr>
        <p:spPr/>
        <p:txBody>
          <a:bodyPr/>
          <a:p>
            <a:fld id="{52A4F15D-8E49-495E-8C38-B6C68B07BE1E}" type="slidenum">
              <a:rPr lang="en-GB" smtClean="0"/>
              <a:t>38</a:t>
            </a:fld>
            <a:endParaRPr lang="en-GB"/>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58" name=""/>
        <p:cNvGrpSpPr/>
        <p:nvPr/>
      </p:nvGrpSpPr>
      <p:grpSpPr>
        <a:xfrm>
          <a:off x="0" y="0"/>
          <a:ext cx="0" cy="0"/>
          <a:chOff x="0" y="0"/>
          <a:chExt cx="0" cy="0"/>
        </a:xfrm>
      </p:grpSpPr>
      <p:sp>
        <p:nvSpPr>
          <p:cNvPr id="1048592" name="Title 1"/>
          <p:cNvSpPr>
            <a:spLocks noGrp="1"/>
          </p:cNvSpPr>
          <p:nvPr>
            <p:ph type="title"/>
          </p:nvPr>
        </p:nvSpPr>
        <p:spPr/>
        <p:txBody>
          <a:bodyPr>
            <a:normAutofit fontScale="90000"/>
          </a:bodyPr>
          <a:p>
            <a:r>
              <a:rPr b="1" lang="en-US" smtClean="0">
                <a:latin typeface="Arial" panose="020B0604020202020204" pitchFamily="34" charset="0"/>
                <a:cs typeface="Arial" panose="020B0604020202020204" pitchFamily="34" charset="0"/>
              </a:rPr>
              <a:t/>
            </a:r>
            <a:br>
              <a:rPr b="1" lang="en-US" smtClean="0">
                <a:latin typeface="Arial" panose="020B0604020202020204" pitchFamily="34" charset="0"/>
                <a:cs typeface="Arial" panose="020B0604020202020204" pitchFamily="34" charset="0"/>
              </a:rPr>
            </a:br>
            <a:r>
              <a:rPr b="1" lang="en-US" smtClean="0">
                <a:latin typeface="Arial" panose="020B0604020202020204" pitchFamily="34" charset="0"/>
                <a:cs typeface="Arial" panose="020B0604020202020204" pitchFamily="34" charset="0"/>
              </a:rPr>
              <a:t>Issues </a:t>
            </a:r>
            <a:r>
              <a:rPr b="1" dirty="0" lang="en-US">
                <a:latin typeface="Arial" panose="020B0604020202020204" pitchFamily="34" charset="0"/>
                <a:cs typeface="Arial" panose="020B0604020202020204" pitchFamily="34" charset="0"/>
              </a:rPr>
              <a:t>raised during the Consultations for FY2020/21……</a:t>
            </a:r>
            <a:endParaRPr b="1" dirty="0" lang="en-US"/>
          </a:p>
        </p:txBody>
      </p:sp>
      <p:sp>
        <p:nvSpPr>
          <p:cNvPr id="1048593" name="Content Placeholder 2"/>
          <p:cNvSpPr>
            <a:spLocks noGrp="1"/>
          </p:cNvSpPr>
          <p:nvPr>
            <p:ph idx="1"/>
          </p:nvPr>
        </p:nvSpPr>
        <p:spPr/>
        <p:txBody>
          <a:bodyPr/>
          <a:p>
            <a:pPr>
              <a:buFont typeface="Wingdings" panose="05000000000000000000" pitchFamily="2" charset="2"/>
              <a:buChar char="q"/>
            </a:pPr>
            <a:r>
              <a:rPr b="1" dirty="0" sz="3200" lang="en-US">
                <a:latin typeface="Arial" panose="020B0604020202020204" pitchFamily="34" charset="0"/>
                <a:cs typeface="Arial" panose="020B0604020202020204" pitchFamily="34" charset="0"/>
              </a:rPr>
              <a:t>Review of Assessment </a:t>
            </a:r>
            <a:r>
              <a:rPr b="1" dirty="0" sz="3200" lang="en-US" smtClean="0">
                <a:latin typeface="Arial" panose="020B0604020202020204" pitchFamily="34" charset="0"/>
                <a:cs typeface="Arial" panose="020B0604020202020204" pitchFamily="34" charset="0"/>
              </a:rPr>
              <a:t>Indicators: </a:t>
            </a:r>
            <a:r>
              <a:rPr dirty="0" sz="3200" lang="en-US" smtClean="0">
                <a:latin typeface="Arial" panose="020B0604020202020204" pitchFamily="34" charset="0"/>
                <a:cs typeface="Arial" panose="020B0604020202020204" pitchFamily="34" charset="0"/>
              </a:rPr>
              <a:t>It was recommended that the LGPA manual be revised.</a:t>
            </a:r>
          </a:p>
          <a:p>
            <a:pPr indent="0" marL="0">
              <a:buNone/>
            </a:pPr>
            <a:endParaRPr dirty="0" sz="3200" lang="en-US" smtClean="0">
              <a:latin typeface="Arial" panose="020B0604020202020204" pitchFamily="34" charset="0"/>
              <a:cs typeface="Arial" panose="020B0604020202020204" pitchFamily="34" charset="0"/>
            </a:endParaRPr>
          </a:p>
          <a:p>
            <a:pPr indent="0" lvl="1" marL="457200">
              <a:buNone/>
            </a:pPr>
            <a:r>
              <a:rPr b="1" dirty="0" sz="3200" lang="en-US" smtClean="0">
                <a:latin typeface="Arial" panose="020B0604020202020204" pitchFamily="34" charset="0"/>
                <a:cs typeface="Arial" panose="020B0604020202020204" pitchFamily="34" charset="0"/>
              </a:rPr>
              <a:t>Response:</a:t>
            </a:r>
            <a:r>
              <a:rPr dirty="0" sz="3200" lang="en-US" smtClean="0">
                <a:latin typeface="Arial" panose="020B0604020202020204" pitchFamily="34" charset="0"/>
                <a:cs typeface="Arial" panose="020B0604020202020204" pitchFamily="34" charset="0"/>
              </a:rPr>
              <a:t> The assessment manual has been revised, Local Governments were requested to provide input that has also been incorporated in the revised manual. Assessment for FY2019/20 will be conducted using the revised manual.</a:t>
            </a:r>
            <a:endParaRPr dirty="0" sz="3200" lang="en-US">
              <a:latin typeface="Arial" panose="020B0604020202020204" pitchFamily="34" charset="0"/>
              <a:cs typeface="Arial" panose="020B0604020202020204" pitchFamily="34" charset="0"/>
            </a:endParaRPr>
          </a:p>
          <a:p>
            <a:pPr indent="0" marL="0">
              <a:buNone/>
            </a:pPr>
            <a:endParaRPr dirty="0" lang="en-US"/>
          </a:p>
        </p:txBody>
      </p:sp>
      <p:sp>
        <p:nvSpPr>
          <p:cNvPr id="1048594" name="Slide Number Placeholder 3"/>
          <p:cNvSpPr>
            <a:spLocks noGrp="1"/>
          </p:cNvSpPr>
          <p:nvPr>
            <p:ph type="sldNum" sz="quarter" idx="12"/>
          </p:nvPr>
        </p:nvSpPr>
        <p:spPr/>
        <p:txBody>
          <a:bodyPr/>
          <a:p>
            <a:fld id="{52A4F15D-8E49-495E-8C38-B6C68B07BE1E}" type="slidenum">
              <a:rPr lang="en-GB" smtClean="0"/>
              <a:t>39</a:t>
            </a:fld>
            <a:endParaRPr lang="en-GB"/>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64" name=""/>
        <p:cNvGrpSpPr/>
        <p:nvPr/>
      </p:nvGrpSpPr>
      <p:grpSpPr>
        <a:xfrm>
          <a:off x="0" y="0"/>
          <a:ext cx="0" cy="0"/>
          <a:chOff x="0" y="0"/>
          <a:chExt cx="0" cy="0"/>
        </a:xfrm>
      </p:grpSpPr>
      <p:sp>
        <p:nvSpPr>
          <p:cNvPr id="1048612" name="Title 1"/>
          <p:cNvSpPr>
            <a:spLocks noGrp="1"/>
          </p:cNvSpPr>
          <p:nvPr>
            <p:ph type="title"/>
          </p:nvPr>
        </p:nvSpPr>
        <p:spPr/>
        <p:txBody>
          <a:bodyPr>
            <a:normAutofit/>
          </a:bodyPr>
          <a:p>
            <a:pPr algn="ctr"/>
            <a:r>
              <a:rPr b="1" dirty="0" sz="3600" lang="en-US">
                <a:latin typeface="Arial" panose="020B0604020202020204" pitchFamily="34" charset="0"/>
                <a:cs typeface="Arial" panose="020B0604020202020204" pitchFamily="34" charset="0"/>
              </a:rPr>
              <a:t>Roles and Responsibilities of MDAs and LGs regarding DDEG</a:t>
            </a:r>
            <a:endParaRPr dirty="0" sz="3600" lang="en-US">
              <a:latin typeface="Arial" panose="020B0604020202020204" pitchFamily="34" charset="0"/>
              <a:cs typeface="Arial" panose="020B0604020202020204" pitchFamily="34" charset="0"/>
            </a:endParaRPr>
          </a:p>
        </p:txBody>
      </p:sp>
      <p:graphicFrame>
        <p:nvGraphicFramePr>
          <p:cNvPr id="4194305" name="Content Placeholder 3"/>
          <p:cNvGraphicFramePr>
            <a:graphicFrameLocks noGrp="1"/>
          </p:cNvGraphicFramePr>
          <p:nvPr>
            <p:ph idx="1"/>
          </p:nvPr>
        </p:nvGraphicFramePr>
        <p:xfrm>
          <a:off x="838199" y="1832802"/>
          <a:ext cx="10515601" cy="8311134"/>
        </p:xfrm>
        <a:graphic>
          <a:graphicData uri="http://schemas.openxmlformats.org/drawingml/2006/table">
            <a:tbl>
              <a:tblPr firstRow="1" firstCol="1" bandRow="1">
                <a:tableStyleId>{5C22544A-7EE6-4342-B048-85BDC9FD1C3A}</a:tableStyleId>
              </a:tblPr>
              <a:tblGrid>
                <a:gridCol w="500208"/>
                <a:gridCol w="7283922"/>
                <a:gridCol w="2731471"/>
              </a:tblGrid>
              <a:tr h="0">
                <a:tc>
                  <a:txBody>
                    <a:bodyPr/>
                    <a:p>
                      <a:pPr marL="228600" marR="0">
                        <a:lnSpc>
                          <a:spcPct val="115000"/>
                        </a:lnSpc>
                        <a:spcBef>
                          <a:spcPts val="0"/>
                        </a:spcBef>
                        <a:spcAft>
                          <a:spcPts val="1000"/>
                        </a:spcAft>
                      </a:pPr>
                      <a:r>
                        <a:rPr dirty="0" sz="900" lang="en-GB">
                          <a:effectLst/>
                        </a:rPr>
                        <a:t> </a:t>
                      </a:r>
                      <a:endParaRPr dirty="0" sz="800" lang="en-US">
                        <a:effectLst/>
                        <a:latin typeface="Calibri" panose="020F0502020204030204" pitchFamily="34" charset="0"/>
                        <a:ea typeface="Calibri" panose="020F0502020204030204" pitchFamily="34" charset="0"/>
                        <a:cs typeface="Times New Roman" panose="02020603050405020304" pitchFamily="18" charset="0"/>
                      </a:endParaRPr>
                    </a:p>
                  </a:txBody>
                  <a:tcPr marL="51964" marR="51964" marT="0" marB="0"/>
                </a:tc>
                <a:tc>
                  <a:txBody>
                    <a:bodyPr/>
                    <a:p>
                      <a:pPr marL="0" marR="0">
                        <a:lnSpc>
                          <a:spcPct val="107000"/>
                        </a:lnSpc>
                        <a:spcBef>
                          <a:spcPts val="0"/>
                        </a:spcBef>
                        <a:spcAft>
                          <a:spcPts val="0"/>
                        </a:spcAft>
                      </a:pPr>
                      <a:r>
                        <a:rPr sz="900" kern="1200" lang="en-GB">
                          <a:effectLst/>
                        </a:rPr>
                        <a:t>Task</a:t>
                      </a:r>
                      <a:endParaRPr sz="800" lang="en-US">
                        <a:effectLst/>
                        <a:latin typeface="Calibri" panose="020F0502020204030204" pitchFamily="34" charset="0"/>
                        <a:ea typeface="Calibri" panose="020F0502020204030204" pitchFamily="34" charset="0"/>
                        <a:cs typeface="Times New Roman" panose="02020603050405020304" pitchFamily="18" charset="0"/>
                      </a:endParaRPr>
                    </a:p>
                  </a:txBody>
                  <a:tcPr marL="51964" marR="51964" marT="0" marB="0"/>
                </a:tc>
                <a:tc>
                  <a:txBody>
                    <a:bodyPr/>
                    <a:p>
                      <a:pPr marL="0" marR="0">
                        <a:lnSpc>
                          <a:spcPct val="107000"/>
                        </a:lnSpc>
                        <a:spcBef>
                          <a:spcPts val="0"/>
                        </a:spcBef>
                        <a:spcAft>
                          <a:spcPts val="0"/>
                        </a:spcAft>
                      </a:pPr>
                      <a:r>
                        <a:rPr sz="900" kern="1200" lang="en-GB">
                          <a:effectLst/>
                        </a:rPr>
                        <a:t>Lead</a:t>
                      </a:r>
                      <a:endParaRPr sz="800" lang="en-US">
                        <a:effectLst/>
                        <a:latin typeface="Calibri" panose="020F0502020204030204" pitchFamily="34" charset="0"/>
                        <a:ea typeface="Calibri" panose="020F0502020204030204" pitchFamily="34" charset="0"/>
                        <a:cs typeface="Times New Roman" panose="02020603050405020304" pitchFamily="18" charset="0"/>
                      </a:endParaRPr>
                    </a:p>
                  </a:txBody>
                  <a:tcPr marL="51964" marR="51964" marT="0" marB="0"/>
                </a:tc>
              </a:tr>
              <a:tr h="351055">
                <a:tc>
                  <a:txBody>
                    <a:bodyPr/>
                    <a:p>
                      <a:pPr indent="-342900" lvl="0" marL="342900" marR="0">
                        <a:lnSpc>
                          <a:spcPct val="115000"/>
                        </a:lnSpc>
                        <a:spcBef>
                          <a:spcPts val="0"/>
                        </a:spcBef>
                        <a:spcAft>
                          <a:spcPts val="0"/>
                        </a:spcAft>
                        <a:buFont typeface="+mj-lt"/>
                        <a:buAutoNum type="arabicPeriod"/>
                      </a:pPr>
                      <a:r>
                        <a:rPr dirty="0" sz="900" lang="en-GB">
                          <a:effectLst/>
                        </a:rPr>
                        <a:t> </a:t>
                      </a:r>
                      <a:endParaRPr dirty="0" sz="800" lang="en-US">
                        <a:effectLst/>
                        <a:latin typeface="Calibri" panose="020F0502020204030204" pitchFamily="34" charset="0"/>
                        <a:ea typeface="Calibri" panose="020F0502020204030204" pitchFamily="34" charset="0"/>
                        <a:cs typeface="Times New Roman" panose="02020603050405020304" pitchFamily="18" charset="0"/>
                      </a:endParaRPr>
                    </a:p>
                  </a:txBody>
                  <a:tcPr marL="51964" marR="51964" marT="0" marB="0"/>
                </a:tc>
                <a:tc>
                  <a:txBody>
                    <a:bodyPr/>
                    <a:p>
                      <a:pPr marL="0" marR="0">
                        <a:lnSpc>
                          <a:spcPct val="107000"/>
                        </a:lnSpc>
                        <a:spcBef>
                          <a:spcPts val="0"/>
                        </a:spcBef>
                        <a:spcAft>
                          <a:spcPts val="0"/>
                        </a:spcAft>
                      </a:pPr>
                      <a:r>
                        <a:rPr dirty="0" sz="2000" lang="en-GB">
                          <a:effectLst/>
                          <a:latin typeface="Arial" panose="020B0604020202020204" pitchFamily="34" charset="0"/>
                          <a:cs typeface="Arial" panose="020B0604020202020204" pitchFamily="34" charset="0"/>
                        </a:rPr>
                        <a:t>Overall Coordination</a:t>
                      </a:r>
                      <a:endParaRPr dirty="0" sz="2000" lang="en-US">
                        <a:effectLst/>
                        <a:latin typeface="Arial" panose="020B0604020202020204" pitchFamily="34" charset="0"/>
                        <a:ea typeface="Calibri" panose="020F0502020204030204" pitchFamily="34" charset="0"/>
                        <a:cs typeface="Arial" panose="020B0604020202020204" pitchFamily="34" charset="0"/>
                      </a:endParaRPr>
                    </a:p>
                  </a:txBody>
                  <a:tcPr marL="51964" marR="51964" marT="0" marB="0"/>
                </a:tc>
                <a:tc>
                  <a:txBody>
                    <a:bodyPr/>
                    <a:p>
                      <a:pPr marL="0" marR="0">
                        <a:lnSpc>
                          <a:spcPct val="107000"/>
                        </a:lnSpc>
                        <a:spcBef>
                          <a:spcPts val="0"/>
                        </a:spcBef>
                        <a:spcAft>
                          <a:spcPts val="0"/>
                        </a:spcAft>
                      </a:pPr>
                      <a:r>
                        <a:rPr sz="2000" lang="en-GB">
                          <a:effectLst/>
                          <a:latin typeface="Arial" panose="020B0604020202020204" pitchFamily="34" charset="0"/>
                          <a:cs typeface="Arial" panose="020B0604020202020204" pitchFamily="34" charset="0"/>
                        </a:rPr>
                        <a:t>MOLG (Policy and Planning)</a:t>
                      </a:r>
                      <a:endParaRPr sz="2000" lang="en-US">
                        <a:effectLst/>
                        <a:latin typeface="Arial" panose="020B0604020202020204" pitchFamily="34" charset="0"/>
                        <a:ea typeface="Calibri" panose="020F0502020204030204" pitchFamily="34" charset="0"/>
                        <a:cs typeface="Arial" panose="020B0604020202020204" pitchFamily="34" charset="0"/>
                      </a:endParaRPr>
                    </a:p>
                  </a:txBody>
                  <a:tcPr marL="51964" marR="51964" marT="0" marB="0"/>
                </a:tc>
              </a:tr>
              <a:tr h="351055">
                <a:tc>
                  <a:txBody>
                    <a:bodyPr/>
                    <a:p>
                      <a:pPr indent="0" lvl="0" marL="0" marR="0">
                        <a:lnSpc>
                          <a:spcPct val="115000"/>
                        </a:lnSpc>
                        <a:spcBef>
                          <a:spcPts val="0"/>
                        </a:spcBef>
                        <a:spcAft>
                          <a:spcPts val="0"/>
                        </a:spcAft>
                        <a:buFont typeface="+mj-lt"/>
                        <a:buNone/>
                      </a:pPr>
                      <a:r>
                        <a:rPr dirty="0" sz="900" lang="en-GB" smtClean="0">
                          <a:effectLst/>
                        </a:rPr>
                        <a:t>2.</a:t>
                      </a:r>
                      <a:r>
                        <a:rPr dirty="0" sz="900" lang="en-GB">
                          <a:effectLst/>
                        </a:rPr>
                        <a:t> </a:t>
                      </a:r>
                      <a:endParaRPr dirty="0" sz="800" lang="en-US">
                        <a:effectLst/>
                        <a:latin typeface="Calibri" panose="020F0502020204030204" pitchFamily="34" charset="0"/>
                        <a:ea typeface="Calibri" panose="020F0502020204030204" pitchFamily="34" charset="0"/>
                        <a:cs typeface="Times New Roman" panose="02020603050405020304" pitchFamily="18" charset="0"/>
                      </a:endParaRPr>
                    </a:p>
                  </a:txBody>
                  <a:tcPr marL="51964" marR="51964" marT="0" marB="0"/>
                </a:tc>
                <a:tc>
                  <a:txBody>
                    <a:bodyPr/>
                    <a:p>
                      <a:pPr marL="0" marR="0">
                        <a:lnSpc>
                          <a:spcPct val="107000"/>
                        </a:lnSpc>
                        <a:spcBef>
                          <a:spcPts val="0"/>
                        </a:spcBef>
                        <a:spcAft>
                          <a:spcPts val="0"/>
                        </a:spcAft>
                      </a:pPr>
                      <a:r>
                        <a:rPr dirty="0" sz="2000" lang="en-GB">
                          <a:effectLst/>
                          <a:latin typeface="Arial" panose="020B0604020202020204" pitchFamily="34" charset="0"/>
                          <a:cs typeface="Arial" panose="020B0604020202020204" pitchFamily="34" charset="0"/>
                        </a:rPr>
                        <a:t>Development and updating of DDEG Grant, Budget and Implementation Guidelines</a:t>
                      </a:r>
                      <a:endParaRPr dirty="0" sz="2000" lang="en-US">
                        <a:effectLst/>
                        <a:latin typeface="Arial" panose="020B0604020202020204" pitchFamily="34" charset="0"/>
                        <a:ea typeface="Calibri" panose="020F0502020204030204" pitchFamily="34" charset="0"/>
                        <a:cs typeface="Arial" panose="020B0604020202020204" pitchFamily="34" charset="0"/>
                      </a:endParaRPr>
                    </a:p>
                  </a:txBody>
                  <a:tcPr marL="51964" marR="51964" marT="0" marB="0"/>
                </a:tc>
                <a:tc>
                  <a:txBody>
                    <a:bodyPr/>
                    <a:p>
                      <a:pPr marL="0" marR="0">
                        <a:lnSpc>
                          <a:spcPct val="107000"/>
                        </a:lnSpc>
                        <a:spcBef>
                          <a:spcPts val="0"/>
                        </a:spcBef>
                        <a:spcAft>
                          <a:spcPts val="0"/>
                        </a:spcAft>
                      </a:pPr>
                      <a:r>
                        <a:rPr sz="2000" lang="en-GB">
                          <a:effectLst/>
                          <a:latin typeface="Arial" panose="020B0604020202020204" pitchFamily="34" charset="0"/>
                          <a:cs typeface="Arial" panose="020B0604020202020204" pitchFamily="34" charset="0"/>
                        </a:rPr>
                        <a:t>DDEG Task Force</a:t>
                      </a:r>
                      <a:endParaRPr sz="2000" lang="en-US">
                        <a:effectLst/>
                        <a:latin typeface="Arial" panose="020B0604020202020204" pitchFamily="34" charset="0"/>
                        <a:ea typeface="Calibri" panose="020F0502020204030204" pitchFamily="34" charset="0"/>
                        <a:cs typeface="Arial" panose="020B0604020202020204" pitchFamily="34" charset="0"/>
                      </a:endParaRPr>
                    </a:p>
                  </a:txBody>
                  <a:tcPr marL="51964" marR="51964" marT="0" marB="0"/>
                </a:tc>
              </a:tr>
              <a:tr h="351055">
                <a:tc>
                  <a:txBody>
                    <a:bodyPr/>
                    <a:p>
                      <a:pPr indent="0" lvl="0" marL="0" marR="0">
                        <a:lnSpc>
                          <a:spcPct val="115000"/>
                        </a:lnSpc>
                        <a:spcBef>
                          <a:spcPts val="0"/>
                        </a:spcBef>
                        <a:spcAft>
                          <a:spcPts val="0"/>
                        </a:spcAft>
                        <a:buFont typeface="+mj-lt"/>
                        <a:buNone/>
                      </a:pPr>
                      <a:r>
                        <a:rPr dirty="0" sz="900" lang="en-GB" smtClean="0">
                          <a:effectLst/>
                        </a:rPr>
                        <a:t>3.</a:t>
                      </a:r>
                      <a:r>
                        <a:rPr dirty="0" sz="900" lang="en-GB">
                          <a:effectLst/>
                        </a:rPr>
                        <a:t> </a:t>
                      </a:r>
                      <a:endParaRPr dirty="0" sz="800" lang="en-US">
                        <a:effectLst/>
                        <a:latin typeface="Calibri" panose="020F0502020204030204" pitchFamily="34" charset="0"/>
                        <a:ea typeface="Calibri" panose="020F0502020204030204" pitchFamily="34" charset="0"/>
                        <a:cs typeface="Times New Roman" panose="02020603050405020304" pitchFamily="18" charset="0"/>
                      </a:endParaRPr>
                    </a:p>
                  </a:txBody>
                  <a:tcPr marL="51964" marR="51964" marT="0" marB="0"/>
                </a:tc>
                <a:tc>
                  <a:txBody>
                    <a:bodyPr/>
                    <a:p>
                      <a:pPr marL="0" marR="0">
                        <a:lnSpc>
                          <a:spcPct val="107000"/>
                        </a:lnSpc>
                        <a:spcBef>
                          <a:spcPts val="0"/>
                        </a:spcBef>
                        <a:spcAft>
                          <a:spcPts val="0"/>
                        </a:spcAft>
                      </a:pPr>
                      <a:r>
                        <a:rPr dirty="0" sz="2000" lang="en-GB">
                          <a:effectLst/>
                          <a:latin typeface="Arial" panose="020B0604020202020204" pitchFamily="34" charset="0"/>
                          <a:cs typeface="Arial" panose="020B0604020202020204" pitchFamily="34" charset="0"/>
                        </a:rPr>
                        <a:t>Formal Issuing of DDEG Grant, Budget and Implementation Guidelines</a:t>
                      </a:r>
                      <a:endParaRPr dirty="0" sz="2000" lang="en-US">
                        <a:effectLst/>
                        <a:latin typeface="Arial" panose="020B0604020202020204" pitchFamily="34" charset="0"/>
                        <a:ea typeface="Calibri" panose="020F0502020204030204" pitchFamily="34" charset="0"/>
                        <a:cs typeface="Arial" panose="020B0604020202020204" pitchFamily="34" charset="0"/>
                      </a:endParaRPr>
                    </a:p>
                  </a:txBody>
                  <a:tcPr marL="51964" marR="51964" marT="0" marB="0"/>
                </a:tc>
                <a:tc>
                  <a:txBody>
                    <a:bodyPr/>
                    <a:p>
                      <a:pPr marL="0" marR="0">
                        <a:lnSpc>
                          <a:spcPct val="107000"/>
                        </a:lnSpc>
                        <a:spcBef>
                          <a:spcPts val="0"/>
                        </a:spcBef>
                        <a:spcAft>
                          <a:spcPts val="0"/>
                        </a:spcAft>
                      </a:pPr>
                      <a:r>
                        <a:rPr sz="2000" lang="en-GB">
                          <a:effectLst/>
                          <a:latin typeface="Arial" panose="020B0604020202020204" pitchFamily="34" charset="0"/>
                          <a:cs typeface="Arial" panose="020B0604020202020204" pitchFamily="34" charset="0"/>
                        </a:rPr>
                        <a:t>MoLG on behalf other MDAs</a:t>
                      </a:r>
                      <a:endParaRPr sz="2000" lang="en-US">
                        <a:effectLst/>
                        <a:latin typeface="Arial" panose="020B0604020202020204" pitchFamily="34" charset="0"/>
                        <a:ea typeface="Calibri" panose="020F0502020204030204" pitchFamily="34" charset="0"/>
                        <a:cs typeface="Arial" panose="020B0604020202020204" pitchFamily="34" charset="0"/>
                      </a:endParaRPr>
                    </a:p>
                  </a:txBody>
                  <a:tcPr marL="51964" marR="51964" marT="0" marB="0"/>
                </a:tc>
              </a:tr>
              <a:tr h="351055">
                <a:tc>
                  <a:txBody>
                    <a:bodyPr/>
                    <a:p>
                      <a:pPr indent="0" lvl="0" marL="0" marR="0">
                        <a:lnSpc>
                          <a:spcPct val="115000"/>
                        </a:lnSpc>
                        <a:spcBef>
                          <a:spcPts val="0"/>
                        </a:spcBef>
                        <a:spcAft>
                          <a:spcPts val="0"/>
                        </a:spcAft>
                        <a:buFont typeface="+mj-lt"/>
                        <a:buNone/>
                      </a:pPr>
                      <a:r>
                        <a:rPr dirty="0" sz="900" lang="en-GB" smtClean="0">
                          <a:effectLst/>
                        </a:rPr>
                        <a:t>4.</a:t>
                      </a:r>
                      <a:r>
                        <a:rPr dirty="0" sz="900" lang="en-GB">
                          <a:effectLst/>
                        </a:rPr>
                        <a:t> </a:t>
                      </a:r>
                      <a:endParaRPr dirty="0" sz="800" lang="en-US">
                        <a:effectLst/>
                        <a:latin typeface="Calibri" panose="020F0502020204030204" pitchFamily="34" charset="0"/>
                        <a:ea typeface="Calibri" panose="020F0502020204030204" pitchFamily="34" charset="0"/>
                        <a:cs typeface="Times New Roman" panose="02020603050405020304" pitchFamily="18" charset="0"/>
                      </a:endParaRPr>
                    </a:p>
                  </a:txBody>
                  <a:tcPr marL="51964" marR="51964" marT="0" marB="0"/>
                </a:tc>
                <a:tc>
                  <a:txBody>
                    <a:bodyPr/>
                    <a:p>
                      <a:pPr marL="0" marR="0">
                        <a:lnSpc>
                          <a:spcPct val="107000"/>
                        </a:lnSpc>
                        <a:spcBef>
                          <a:spcPts val="0"/>
                        </a:spcBef>
                        <a:spcAft>
                          <a:spcPts val="0"/>
                        </a:spcAft>
                      </a:pPr>
                      <a:r>
                        <a:rPr dirty="0" sz="2000" lang="en-GB">
                          <a:effectLst/>
                          <a:latin typeface="Arial" panose="020B0604020202020204" pitchFamily="34" charset="0"/>
                          <a:cs typeface="Arial" panose="020B0604020202020204" pitchFamily="34" charset="0"/>
                        </a:rPr>
                        <a:t>Dissemination and orientation of LGs on the DDEG Grant, Budget and Implementation Guidelines </a:t>
                      </a:r>
                      <a:endParaRPr dirty="0" sz="2000" lang="en-US">
                        <a:effectLst/>
                        <a:latin typeface="Arial" panose="020B0604020202020204" pitchFamily="34" charset="0"/>
                        <a:ea typeface="Calibri" panose="020F0502020204030204" pitchFamily="34" charset="0"/>
                        <a:cs typeface="Arial" panose="020B0604020202020204" pitchFamily="34" charset="0"/>
                      </a:endParaRPr>
                    </a:p>
                  </a:txBody>
                  <a:tcPr marL="51964" marR="51964" marT="0" marB="0"/>
                </a:tc>
                <a:tc>
                  <a:txBody>
                    <a:bodyPr/>
                    <a:p>
                      <a:pPr marL="0" marR="0">
                        <a:lnSpc>
                          <a:spcPct val="107000"/>
                        </a:lnSpc>
                        <a:spcBef>
                          <a:spcPts val="0"/>
                        </a:spcBef>
                        <a:spcAft>
                          <a:spcPts val="0"/>
                        </a:spcAft>
                      </a:pPr>
                      <a:r>
                        <a:rPr sz="2000" lang="en-GB">
                          <a:effectLst/>
                          <a:latin typeface="Arial" panose="020B0604020202020204" pitchFamily="34" charset="0"/>
                          <a:cs typeface="Arial" panose="020B0604020202020204" pitchFamily="34" charset="0"/>
                        </a:rPr>
                        <a:t>DDEG Task Force</a:t>
                      </a:r>
                      <a:endParaRPr sz="2000" lang="en-US">
                        <a:effectLst/>
                        <a:latin typeface="Arial" panose="020B0604020202020204" pitchFamily="34" charset="0"/>
                        <a:ea typeface="Calibri" panose="020F0502020204030204" pitchFamily="34" charset="0"/>
                        <a:cs typeface="Arial" panose="020B0604020202020204" pitchFamily="34" charset="0"/>
                      </a:endParaRPr>
                    </a:p>
                  </a:txBody>
                  <a:tcPr marL="51964" marR="51964" marT="0" marB="0"/>
                </a:tc>
              </a:tr>
              <a:tr h="351055">
                <a:tc>
                  <a:txBody>
                    <a:bodyPr/>
                    <a:p>
                      <a:pPr indent="0" lvl="0" marL="0" marR="0">
                        <a:lnSpc>
                          <a:spcPct val="115000"/>
                        </a:lnSpc>
                        <a:spcBef>
                          <a:spcPts val="0"/>
                        </a:spcBef>
                        <a:spcAft>
                          <a:spcPts val="0"/>
                        </a:spcAft>
                        <a:buFont typeface="+mj-lt"/>
                        <a:buNone/>
                      </a:pPr>
                      <a:r>
                        <a:rPr dirty="0" sz="900" lang="en-GB" smtClean="0">
                          <a:effectLst/>
                        </a:rPr>
                        <a:t>5.</a:t>
                      </a:r>
                      <a:r>
                        <a:rPr dirty="0" sz="900" lang="en-GB">
                          <a:effectLst/>
                        </a:rPr>
                        <a:t> </a:t>
                      </a:r>
                      <a:endParaRPr dirty="0" sz="800" lang="en-US">
                        <a:effectLst/>
                        <a:latin typeface="Calibri" panose="020F0502020204030204" pitchFamily="34" charset="0"/>
                        <a:ea typeface="Calibri" panose="020F0502020204030204" pitchFamily="34" charset="0"/>
                        <a:cs typeface="Times New Roman" panose="02020603050405020304" pitchFamily="18" charset="0"/>
                      </a:endParaRPr>
                    </a:p>
                  </a:txBody>
                  <a:tcPr marL="51964" marR="51964" marT="0" marB="0"/>
                </a:tc>
                <a:tc>
                  <a:txBody>
                    <a:bodyPr/>
                    <a:p>
                      <a:pPr marL="0" marR="0">
                        <a:lnSpc>
                          <a:spcPct val="107000"/>
                        </a:lnSpc>
                        <a:spcBef>
                          <a:spcPts val="0"/>
                        </a:spcBef>
                        <a:spcAft>
                          <a:spcPts val="0"/>
                        </a:spcAft>
                      </a:pPr>
                      <a:r>
                        <a:rPr dirty="0" sz="2000" lang="en-GB">
                          <a:effectLst/>
                          <a:latin typeface="Arial" panose="020B0604020202020204" pitchFamily="34" charset="0"/>
                          <a:cs typeface="Arial" panose="020B0604020202020204" pitchFamily="34" charset="0"/>
                        </a:rPr>
                        <a:t>Issuing of IPFs as part of the First and Second Budget Call Circulars</a:t>
                      </a:r>
                      <a:endParaRPr dirty="0" sz="2000" lang="en-US">
                        <a:effectLst/>
                        <a:latin typeface="Arial" panose="020B0604020202020204" pitchFamily="34" charset="0"/>
                        <a:ea typeface="Calibri" panose="020F0502020204030204" pitchFamily="34" charset="0"/>
                        <a:cs typeface="Arial" panose="020B0604020202020204" pitchFamily="34" charset="0"/>
                      </a:endParaRPr>
                    </a:p>
                  </a:txBody>
                  <a:tcPr marL="51964" marR="51964" marT="0" marB="0"/>
                </a:tc>
                <a:tc>
                  <a:txBody>
                    <a:bodyPr/>
                    <a:p>
                      <a:pPr marL="0" marR="0">
                        <a:lnSpc>
                          <a:spcPct val="107000"/>
                        </a:lnSpc>
                        <a:spcBef>
                          <a:spcPts val="0"/>
                        </a:spcBef>
                        <a:spcAft>
                          <a:spcPts val="0"/>
                        </a:spcAft>
                      </a:pPr>
                      <a:r>
                        <a:rPr dirty="0" sz="2000" lang="en-GB" err="1">
                          <a:effectLst/>
                          <a:latin typeface="Arial" panose="020B0604020202020204" pitchFamily="34" charset="0"/>
                          <a:cs typeface="Arial" panose="020B0604020202020204" pitchFamily="34" charset="0"/>
                        </a:rPr>
                        <a:t>MoFPED</a:t>
                      </a:r>
                      <a:endParaRPr dirty="0" sz="2000" lang="en-US">
                        <a:effectLst/>
                        <a:latin typeface="Arial" panose="020B0604020202020204" pitchFamily="34" charset="0"/>
                        <a:ea typeface="Calibri" panose="020F0502020204030204" pitchFamily="34" charset="0"/>
                        <a:cs typeface="Arial" panose="020B0604020202020204" pitchFamily="34" charset="0"/>
                      </a:endParaRPr>
                    </a:p>
                  </a:txBody>
                  <a:tcPr marL="51964" marR="51964" marT="0" marB="0"/>
                </a:tc>
              </a:tr>
              <a:tr h="490014">
                <a:tc>
                  <a:txBody>
                    <a:bodyPr/>
                    <a:p>
                      <a:pPr indent="0" lvl="0" marL="0" marR="0">
                        <a:lnSpc>
                          <a:spcPct val="115000"/>
                        </a:lnSpc>
                        <a:spcBef>
                          <a:spcPts val="0"/>
                        </a:spcBef>
                        <a:spcAft>
                          <a:spcPts val="0"/>
                        </a:spcAft>
                        <a:buFont typeface="+mj-lt"/>
                        <a:buNone/>
                      </a:pPr>
                      <a:r>
                        <a:rPr dirty="0" sz="900" lang="en-GB" smtClean="0">
                          <a:effectLst/>
                        </a:rPr>
                        <a:t>6.</a:t>
                      </a:r>
                      <a:r>
                        <a:rPr dirty="0" sz="900" lang="en-GB">
                          <a:effectLst/>
                        </a:rPr>
                        <a:t> </a:t>
                      </a:r>
                      <a:endParaRPr dirty="0" sz="800" lang="en-US">
                        <a:effectLst/>
                        <a:latin typeface="Calibri" panose="020F0502020204030204" pitchFamily="34" charset="0"/>
                        <a:ea typeface="Calibri" panose="020F0502020204030204" pitchFamily="34" charset="0"/>
                        <a:cs typeface="Times New Roman" panose="02020603050405020304" pitchFamily="18" charset="0"/>
                      </a:endParaRPr>
                    </a:p>
                  </a:txBody>
                  <a:tcPr marL="51964" marR="51964" marT="0" marB="0"/>
                </a:tc>
                <a:tc>
                  <a:txBody>
                    <a:bodyPr/>
                    <a:p>
                      <a:pPr marL="0" marR="0">
                        <a:lnSpc>
                          <a:spcPct val="107000"/>
                        </a:lnSpc>
                        <a:spcBef>
                          <a:spcPts val="0"/>
                        </a:spcBef>
                        <a:spcAft>
                          <a:spcPts val="0"/>
                        </a:spcAft>
                      </a:pPr>
                      <a:r>
                        <a:rPr dirty="0" sz="2000" lang="en-GB">
                          <a:effectLst/>
                          <a:latin typeface="Arial" panose="020B0604020202020204" pitchFamily="34" charset="0"/>
                          <a:cs typeface="Arial" panose="020B0604020202020204" pitchFamily="34" charset="0"/>
                        </a:rPr>
                        <a:t>Issuing of standard technical designs to ensure standard structures across the country as defined by </a:t>
                      </a:r>
                      <a:r>
                        <a:rPr dirty="0" sz="2000" lang="en-GB" smtClean="0">
                          <a:effectLst/>
                          <a:latin typeface="Arial" panose="020B0604020202020204" pitchFamily="34" charset="0"/>
                          <a:cs typeface="Arial" panose="020B0604020202020204" pitchFamily="34" charset="0"/>
                        </a:rPr>
                        <a:t>Line MDAs </a:t>
                      </a:r>
                      <a:r>
                        <a:rPr dirty="0" sz="2000" lang="en-GB">
                          <a:effectLst/>
                          <a:latin typeface="Arial" panose="020B0604020202020204" pitchFamily="34" charset="0"/>
                          <a:cs typeface="Arial" panose="020B0604020202020204" pitchFamily="34" charset="0"/>
                        </a:rPr>
                        <a:t>(in liaison with </a:t>
                      </a:r>
                      <a:r>
                        <a:rPr dirty="0" sz="2000" lang="en-GB" err="1">
                          <a:effectLst/>
                          <a:latin typeface="Arial" panose="020B0604020202020204" pitchFamily="34" charset="0"/>
                          <a:cs typeface="Arial" panose="020B0604020202020204" pitchFamily="34" charset="0"/>
                        </a:rPr>
                        <a:t>MoWT</a:t>
                      </a:r>
                      <a:r>
                        <a:rPr dirty="0" sz="2000" lang="en-GB">
                          <a:effectLst/>
                          <a:latin typeface="Arial" panose="020B0604020202020204" pitchFamily="34" charset="0"/>
                          <a:cs typeface="Arial" panose="020B0604020202020204" pitchFamily="34" charset="0"/>
                        </a:rPr>
                        <a:t> and MLHUD).</a:t>
                      </a:r>
                      <a:endParaRPr dirty="0" sz="2000" lang="en-US">
                        <a:effectLst/>
                        <a:latin typeface="Arial" panose="020B0604020202020204" pitchFamily="34" charset="0"/>
                        <a:ea typeface="Calibri" panose="020F0502020204030204" pitchFamily="34" charset="0"/>
                        <a:cs typeface="Arial" panose="020B0604020202020204" pitchFamily="34" charset="0"/>
                      </a:endParaRPr>
                    </a:p>
                  </a:txBody>
                  <a:tcPr marL="51964" marR="51964" marT="0" marB="0"/>
                </a:tc>
                <a:tc>
                  <a:txBody>
                    <a:bodyPr/>
                    <a:p>
                      <a:pPr marL="0" marR="0">
                        <a:lnSpc>
                          <a:spcPct val="107000"/>
                        </a:lnSpc>
                        <a:spcBef>
                          <a:spcPts val="0"/>
                        </a:spcBef>
                        <a:spcAft>
                          <a:spcPts val="0"/>
                        </a:spcAft>
                      </a:pPr>
                      <a:r>
                        <a:rPr dirty="0" sz="2000" lang="en-GB">
                          <a:effectLst/>
                          <a:latin typeface="Arial" panose="020B0604020202020204" pitchFamily="34" charset="0"/>
                          <a:cs typeface="Arial" panose="020B0604020202020204" pitchFamily="34" charset="0"/>
                        </a:rPr>
                        <a:t>MOLG </a:t>
                      </a:r>
                      <a:endParaRPr dirty="0" sz="2000" lang="en-US">
                        <a:effectLst/>
                        <a:latin typeface="Arial" panose="020B0604020202020204" pitchFamily="34" charset="0"/>
                        <a:cs typeface="Arial" panose="020B0604020202020204" pitchFamily="34" charset="0"/>
                      </a:endParaRPr>
                    </a:p>
                    <a:p>
                      <a:pPr marL="0" marR="0">
                        <a:lnSpc>
                          <a:spcPct val="107000"/>
                        </a:lnSpc>
                        <a:spcBef>
                          <a:spcPts val="0"/>
                        </a:spcBef>
                        <a:spcAft>
                          <a:spcPts val="0"/>
                        </a:spcAft>
                      </a:pPr>
                      <a:r>
                        <a:rPr dirty="0" sz="2000" lang="en-GB">
                          <a:effectLst/>
                          <a:latin typeface="Arial" panose="020B0604020202020204" pitchFamily="34" charset="0"/>
                          <a:cs typeface="Arial" panose="020B0604020202020204" pitchFamily="34" charset="0"/>
                        </a:rPr>
                        <a:t> </a:t>
                      </a:r>
                      <a:endParaRPr dirty="0" sz="2000" lang="en-US">
                        <a:effectLst/>
                        <a:latin typeface="Arial" panose="020B0604020202020204" pitchFamily="34" charset="0"/>
                        <a:ea typeface="Calibri" panose="020F0502020204030204" pitchFamily="34" charset="0"/>
                        <a:cs typeface="Arial" panose="020B0604020202020204" pitchFamily="34" charset="0"/>
                      </a:endParaRPr>
                    </a:p>
                  </a:txBody>
                  <a:tcPr marL="51964" marR="51964" marT="0" marB="0"/>
                </a:tc>
              </a:tr>
              <a:tr h="490014">
                <a:tc>
                  <a:txBody>
                    <a:bodyPr/>
                    <a:p>
                      <a:pPr indent="0" lvl="0" marL="0" marR="0">
                        <a:lnSpc>
                          <a:spcPct val="115000"/>
                        </a:lnSpc>
                        <a:spcBef>
                          <a:spcPts val="0"/>
                        </a:spcBef>
                        <a:spcAft>
                          <a:spcPts val="0"/>
                        </a:spcAft>
                        <a:buFont typeface="+mj-lt"/>
                        <a:buNone/>
                      </a:pPr>
                      <a:r>
                        <a:rPr dirty="0" sz="900" lang="en-GB" smtClean="0">
                          <a:effectLst/>
                        </a:rPr>
                        <a:t>7.</a:t>
                      </a:r>
                      <a:r>
                        <a:rPr dirty="0" sz="900" lang="en-GB">
                          <a:effectLst/>
                        </a:rPr>
                        <a:t> </a:t>
                      </a:r>
                      <a:endParaRPr dirty="0" sz="800" lang="en-US">
                        <a:effectLst/>
                        <a:latin typeface="Calibri" panose="020F0502020204030204" pitchFamily="34" charset="0"/>
                        <a:ea typeface="Calibri" panose="020F0502020204030204" pitchFamily="34" charset="0"/>
                        <a:cs typeface="Times New Roman" panose="02020603050405020304" pitchFamily="18" charset="0"/>
                      </a:endParaRPr>
                    </a:p>
                  </a:txBody>
                  <a:tcPr marL="51964" marR="51964" marT="0" marB="0"/>
                </a:tc>
                <a:tc>
                  <a:txBody>
                    <a:bodyPr/>
                    <a:p>
                      <a:pPr marL="0" marR="0">
                        <a:lnSpc>
                          <a:spcPct val="107000"/>
                        </a:lnSpc>
                        <a:spcBef>
                          <a:spcPts val="0"/>
                        </a:spcBef>
                        <a:spcAft>
                          <a:spcPts val="0"/>
                        </a:spcAft>
                      </a:pPr>
                      <a:r>
                        <a:rPr dirty="0" sz="2000" lang="en-GB">
                          <a:effectLst/>
                          <a:latin typeface="Arial" panose="020B0604020202020204" pitchFamily="34" charset="0"/>
                          <a:cs typeface="Arial" panose="020B0604020202020204" pitchFamily="34" charset="0"/>
                        </a:rPr>
                        <a:t>Assessing LG </a:t>
                      </a:r>
                      <a:r>
                        <a:rPr dirty="0" sz="2000" lang="en-GB" err="1">
                          <a:effectLst/>
                          <a:latin typeface="Arial" panose="020B0604020202020204" pitchFamily="34" charset="0"/>
                          <a:cs typeface="Arial" panose="020B0604020202020204" pitchFamily="34" charset="0"/>
                        </a:rPr>
                        <a:t>Workplans</a:t>
                      </a:r>
                      <a:r>
                        <a:rPr dirty="0" sz="2000" lang="en-GB">
                          <a:effectLst/>
                          <a:latin typeface="Arial" panose="020B0604020202020204" pitchFamily="34" charset="0"/>
                          <a:cs typeface="Arial" panose="020B0604020202020204" pitchFamily="34" charset="0"/>
                        </a:rPr>
                        <a:t> and Budgets to establish whether they comply to the guidelines and provide feedback for corrective actions to LGs</a:t>
                      </a:r>
                      <a:endParaRPr dirty="0" sz="2000" lang="en-US">
                        <a:effectLst/>
                        <a:latin typeface="Arial" panose="020B0604020202020204" pitchFamily="34" charset="0"/>
                        <a:ea typeface="Calibri" panose="020F0502020204030204" pitchFamily="34" charset="0"/>
                        <a:cs typeface="Arial" panose="020B0604020202020204" pitchFamily="34" charset="0"/>
                      </a:endParaRPr>
                    </a:p>
                  </a:txBody>
                  <a:tcPr marL="51964" marR="51964" marT="0" marB="0"/>
                </a:tc>
                <a:tc>
                  <a:txBody>
                    <a:bodyPr/>
                    <a:p>
                      <a:pPr marL="0" marR="0">
                        <a:lnSpc>
                          <a:spcPct val="107000"/>
                        </a:lnSpc>
                        <a:spcBef>
                          <a:spcPts val="0"/>
                        </a:spcBef>
                        <a:spcAft>
                          <a:spcPts val="0"/>
                        </a:spcAft>
                      </a:pPr>
                      <a:r>
                        <a:rPr dirty="0" sz="2000" lang="en-GB">
                          <a:effectLst/>
                          <a:latin typeface="Arial" panose="020B0604020202020204" pitchFamily="34" charset="0"/>
                          <a:cs typeface="Arial" panose="020B0604020202020204" pitchFamily="34" charset="0"/>
                        </a:rPr>
                        <a:t>MOLG w. DDEG Task Force</a:t>
                      </a:r>
                      <a:endParaRPr dirty="0" sz="2000" lang="en-US">
                        <a:effectLst/>
                        <a:latin typeface="Arial" panose="020B0604020202020204" pitchFamily="34" charset="0"/>
                        <a:ea typeface="Calibri" panose="020F0502020204030204" pitchFamily="34" charset="0"/>
                        <a:cs typeface="Arial" panose="020B0604020202020204" pitchFamily="34" charset="0"/>
                      </a:endParaRPr>
                    </a:p>
                  </a:txBody>
                  <a:tcPr marL="51964" marR="51964" marT="0" marB="0"/>
                </a:tc>
              </a:tr>
              <a:tr h="351055">
                <a:tc>
                  <a:txBody>
                    <a:bodyPr/>
                    <a:p>
                      <a:pPr indent="0" lvl="0" marL="0" marR="0">
                        <a:lnSpc>
                          <a:spcPct val="115000"/>
                        </a:lnSpc>
                        <a:spcBef>
                          <a:spcPts val="0"/>
                        </a:spcBef>
                        <a:spcAft>
                          <a:spcPts val="0"/>
                        </a:spcAft>
                        <a:buFont typeface="+mj-lt"/>
                        <a:buNone/>
                      </a:pPr>
                      <a:r>
                        <a:rPr dirty="0" sz="900" lang="en-GB" smtClean="0">
                          <a:effectLst/>
                        </a:rPr>
                        <a:t>8.</a:t>
                      </a:r>
                      <a:r>
                        <a:rPr dirty="0" sz="900" lang="en-GB">
                          <a:effectLst/>
                        </a:rPr>
                        <a:t> </a:t>
                      </a:r>
                      <a:endParaRPr dirty="0" sz="800" lang="en-US">
                        <a:effectLst/>
                        <a:latin typeface="Calibri" panose="020F0502020204030204" pitchFamily="34" charset="0"/>
                        <a:ea typeface="Calibri" panose="020F0502020204030204" pitchFamily="34" charset="0"/>
                        <a:cs typeface="Times New Roman" panose="02020603050405020304" pitchFamily="18" charset="0"/>
                      </a:endParaRPr>
                    </a:p>
                  </a:txBody>
                  <a:tcPr marL="51964" marR="51964" marT="0" marB="0"/>
                </a:tc>
                <a:tc>
                  <a:txBody>
                    <a:bodyPr/>
                    <a:p>
                      <a:pPr marL="0" marR="0">
                        <a:lnSpc>
                          <a:spcPct val="107000"/>
                        </a:lnSpc>
                        <a:spcBef>
                          <a:spcPts val="0"/>
                        </a:spcBef>
                        <a:spcAft>
                          <a:spcPts val="0"/>
                        </a:spcAft>
                      </a:pPr>
                      <a:r>
                        <a:rPr dirty="0" sz="2000" lang="en-GB">
                          <a:effectLst/>
                          <a:latin typeface="Arial" panose="020B0604020202020204" pitchFamily="34" charset="0"/>
                          <a:cs typeface="Arial" panose="020B0604020202020204" pitchFamily="34" charset="0"/>
                        </a:rPr>
                        <a:t>Monitoring LGs to establish whether they comply with the guidelines during implementation </a:t>
                      </a:r>
                      <a:endParaRPr dirty="0" sz="2000" lang="en-US">
                        <a:effectLst/>
                        <a:latin typeface="Arial" panose="020B0604020202020204" pitchFamily="34" charset="0"/>
                        <a:ea typeface="Calibri" panose="020F0502020204030204" pitchFamily="34" charset="0"/>
                        <a:cs typeface="Arial" panose="020B0604020202020204" pitchFamily="34" charset="0"/>
                      </a:endParaRPr>
                    </a:p>
                  </a:txBody>
                  <a:tcPr marL="51964" marR="51964" marT="0" marB="0"/>
                </a:tc>
                <a:tc>
                  <a:txBody>
                    <a:bodyPr/>
                    <a:p>
                      <a:pPr marL="0" marR="0">
                        <a:lnSpc>
                          <a:spcPct val="107000"/>
                        </a:lnSpc>
                        <a:spcBef>
                          <a:spcPts val="0"/>
                        </a:spcBef>
                        <a:spcAft>
                          <a:spcPts val="0"/>
                        </a:spcAft>
                      </a:pPr>
                      <a:r>
                        <a:rPr dirty="0" sz="2000" lang="en-GB">
                          <a:effectLst/>
                          <a:latin typeface="Arial" panose="020B0604020202020204" pitchFamily="34" charset="0"/>
                          <a:cs typeface="Arial" panose="020B0604020202020204" pitchFamily="34" charset="0"/>
                        </a:rPr>
                        <a:t>DDEG Task Force</a:t>
                      </a:r>
                      <a:endParaRPr dirty="0" sz="2000" lang="en-US">
                        <a:effectLst/>
                        <a:latin typeface="Arial" panose="020B0604020202020204" pitchFamily="34" charset="0"/>
                        <a:ea typeface="Calibri" panose="020F0502020204030204" pitchFamily="34" charset="0"/>
                        <a:cs typeface="Arial" panose="020B0604020202020204" pitchFamily="34" charset="0"/>
                      </a:endParaRPr>
                    </a:p>
                  </a:txBody>
                  <a:tcPr marL="51964" marR="51964" marT="0" marB="0"/>
                </a:tc>
              </a:tr>
              <a:tr h="351055">
                <a:tc>
                  <a:txBody>
                    <a:bodyPr/>
                    <a:p>
                      <a:pPr indent="0" lvl="0" marL="0" marR="0">
                        <a:lnSpc>
                          <a:spcPct val="115000"/>
                        </a:lnSpc>
                        <a:spcBef>
                          <a:spcPts val="0"/>
                        </a:spcBef>
                        <a:spcAft>
                          <a:spcPts val="0"/>
                        </a:spcAft>
                        <a:buFont typeface="+mj-lt"/>
                        <a:buNone/>
                      </a:pPr>
                      <a:r>
                        <a:rPr dirty="0" sz="900" lang="en-GB" smtClean="0">
                          <a:effectLst/>
                        </a:rPr>
                        <a:t>9.</a:t>
                      </a:r>
                      <a:r>
                        <a:rPr dirty="0" sz="900" lang="en-GB">
                          <a:effectLst/>
                        </a:rPr>
                        <a:t> </a:t>
                      </a:r>
                      <a:endParaRPr dirty="0" sz="800" lang="en-US">
                        <a:effectLst/>
                        <a:latin typeface="Calibri" panose="020F0502020204030204" pitchFamily="34" charset="0"/>
                        <a:ea typeface="Calibri" panose="020F0502020204030204" pitchFamily="34" charset="0"/>
                        <a:cs typeface="Times New Roman" panose="02020603050405020304" pitchFamily="18" charset="0"/>
                      </a:endParaRPr>
                    </a:p>
                  </a:txBody>
                  <a:tcPr marL="51964" marR="51964" marT="0" marB="0"/>
                </a:tc>
                <a:tc>
                  <a:txBody>
                    <a:bodyPr/>
                    <a:p>
                      <a:pPr marL="0" marR="0">
                        <a:lnSpc>
                          <a:spcPct val="107000"/>
                        </a:lnSpc>
                        <a:spcBef>
                          <a:spcPts val="0"/>
                        </a:spcBef>
                        <a:spcAft>
                          <a:spcPts val="0"/>
                        </a:spcAft>
                      </a:pPr>
                      <a:r>
                        <a:rPr dirty="0" sz="2000" lang="en-GB">
                          <a:effectLst/>
                          <a:latin typeface="Arial" panose="020B0604020202020204" pitchFamily="34" charset="0"/>
                          <a:cs typeface="Arial" panose="020B0604020202020204" pitchFamily="34" charset="0"/>
                        </a:rPr>
                        <a:t>Analyse LG reports (i) PBS and (ii) specific progress reports from </a:t>
                      </a:r>
                      <a:r>
                        <a:rPr dirty="0" sz="2000" lang="en-GB" smtClean="0">
                          <a:effectLst/>
                          <a:latin typeface="Arial" panose="020B0604020202020204" pitchFamily="34" charset="0"/>
                          <a:cs typeface="Arial" panose="020B0604020202020204" pitchFamily="34" charset="0"/>
                        </a:rPr>
                        <a:t>LGs</a:t>
                      </a:r>
                      <a:endParaRPr dirty="0" sz="2000" lang="en-US">
                        <a:effectLst/>
                        <a:latin typeface="Arial" panose="020B0604020202020204" pitchFamily="34" charset="0"/>
                        <a:ea typeface="Calibri" panose="020F0502020204030204" pitchFamily="34" charset="0"/>
                        <a:cs typeface="Arial" panose="020B0604020202020204" pitchFamily="34" charset="0"/>
                      </a:endParaRPr>
                    </a:p>
                  </a:txBody>
                  <a:tcPr marL="51964" marR="51964" marT="0" marB="0"/>
                </a:tc>
                <a:tc>
                  <a:txBody>
                    <a:bodyPr/>
                    <a:p>
                      <a:pPr marL="0" marR="0">
                        <a:lnSpc>
                          <a:spcPct val="107000"/>
                        </a:lnSpc>
                        <a:spcBef>
                          <a:spcPts val="0"/>
                        </a:spcBef>
                        <a:spcAft>
                          <a:spcPts val="0"/>
                        </a:spcAft>
                      </a:pPr>
                      <a:r>
                        <a:rPr dirty="0" sz="2000" lang="en-GB">
                          <a:effectLst/>
                          <a:latin typeface="Arial" panose="020B0604020202020204" pitchFamily="34" charset="0"/>
                          <a:cs typeface="Arial" panose="020B0604020202020204" pitchFamily="34" charset="0"/>
                        </a:rPr>
                        <a:t>MOLG</a:t>
                      </a:r>
                      <a:endParaRPr dirty="0" sz="2000" lang="en-US">
                        <a:effectLst/>
                        <a:latin typeface="Arial" panose="020B0604020202020204" pitchFamily="34" charset="0"/>
                        <a:ea typeface="Calibri" panose="020F0502020204030204" pitchFamily="34" charset="0"/>
                        <a:cs typeface="Arial" panose="020B0604020202020204" pitchFamily="34" charset="0"/>
                      </a:endParaRPr>
                    </a:p>
                  </a:txBody>
                  <a:tcPr marL="51964" marR="51964" marT="0" marB="0"/>
                </a:tc>
              </a:tr>
              <a:tr h="351055">
                <a:tc>
                  <a:txBody>
                    <a:bodyPr/>
                    <a:p>
                      <a:pPr indent="-342900" lvl="0" marL="342900" marR="0">
                        <a:lnSpc>
                          <a:spcPct val="115000"/>
                        </a:lnSpc>
                        <a:spcBef>
                          <a:spcPts val="0"/>
                        </a:spcBef>
                        <a:spcAft>
                          <a:spcPts val="0"/>
                        </a:spcAft>
                        <a:buFont typeface="+mj-lt"/>
                        <a:buAutoNum type="arabicPeriod"/>
                      </a:pPr>
                      <a:r>
                        <a:rPr sz="900" lang="en-GB">
                          <a:effectLst/>
                        </a:rPr>
                        <a:t> </a:t>
                      </a:r>
                      <a:endParaRPr sz="800" lang="en-US">
                        <a:effectLst/>
                        <a:latin typeface="Calibri" panose="020F0502020204030204" pitchFamily="34" charset="0"/>
                        <a:ea typeface="Calibri" panose="020F0502020204030204" pitchFamily="34" charset="0"/>
                        <a:cs typeface="Times New Roman" panose="02020603050405020304" pitchFamily="18" charset="0"/>
                      </a:endParaRPr>
                    </a:p>
                  </a:txBody>
                  <a:tcPr marL="51964" marR="51964" marT="0" marB="0"/>
                </a:tc>
                <a:tc>
                  <a:txBody>
                    <a:bodyPr/>
                    <a:p>
                      <a:pPr marL="0" marR="0">
                        <a:lnSpc>
                          <a:spcPct val="107000"/>
                        </a:lnSpc>
                        <a:spcBef>
                          <a:spcPts val="0"/>
                        </a:spcBef>
                        <a:spcAft>
                          <a:spcPts val="0"/>
                        </a:spcAft>
                      </a:pPr>
                      <a:r>
                        <a:rPr sz="2000" lang="en-GB">
                          <a:effectLst/>
                          <a:latin typeface="Arial" panose="020B0604020202020204" pitchFamily="34" charset="0"/>
                          <a:cs typeface="Arial" panose="020B0604020202020204" pitchFamily="34" charset="0"/>
                        </a:rPr>
                        <a:t>Providing performance improvement support to address areas of underperformance.</a:t>
                      </a:r>
                      <a:endParaRPr sz="2000" lang="en-US">
                        <a:effectLst/>
                        <a:latin typeface="Arial" panose="020B0604020202020204" pitchFamily="34" charset="0"/>
                        <a:ea typeface="Calibri" panose="020F0502020204030204" pitchFamily="34" charset="0"/>
                        <a:cs typeface="Arial" panose="020B0604020202020204" pitchFamily="34" charset="0"/>
                      </a:endParaRPr>
                    </a:p>
                  </a:txBody>
                  <a:tcPr marL="51964" marR="51964" marT="0" marB="0"/>
                </a:tc>
                <a:tc>
                  <a:txBody>
                    <a:bodyPr/>
                    <a:p>
                      <a:pPr marL="0" marR="0">
                        <a:lnSpc>
                          <a:spcPct val="107000"/>
                        </a:lnSpc>
                        <a:spcBef>
                          <a:spcPts val="0"/>
                        </a:spcBef>
                        <a:spcAft>
                          <a:spcPts val="0"/>
                        </a:spcAft>
                      </a:pPr>
                      <a:r>
                        <a:rPr dirty="0" sz="2000" lang="en-GB">
                          <a:effectLst/>
                          <a:latin typeface="Arial" panose="020B0604020202020204" pitchFamily="34" charset="0"/>
                          <a:cs typeface="Arial" panose="020B0604020202020204" pitchFamily="34" charset="0"/>
                        </a:rPr>
                        <a:t>PIP Task Force</a:t>
                      </a:r>
                      <a:endParaRPr dirty="0" sz="2000" lang="en-US">
                        <a:effectLst/>
                        <a:latin typeface="Arial" panose="020B0604020202020204" pitchFamily="34" charset="0"/>
                        <a:ea typeface="Calibri" panose="020F0502020204030204" pitchFamily="34" charset="0"/>
                        <a:cs typeface="Arial" panose="020B0604020202020204" pitchFamily="34" charset="0"/>
                      </a:endParaRPr>
                    </a:p>
                  </a:txBody>
                  <a:tcPr marL="51964" marR="51964" marT="0" marB="0"/>
                </a:tc>
              </a:tr>
              <a:tr h="653353">
                <a:tc>
                  <a:txBody>
                    <a:bodyPr/>
                    <a:p>
                      <a:pPr indent="-342900" lvl="0" marL="342900" marR="0">
                        <a:lnSpc>
                          <a:spcPct val="115000"/>
                        </a:lnSpc>
                        <a:spcBef>
                          <a:spcPts val="0"/>
                        </a:spcBef>
                        <a:spcAft>
                          <a:spcPts val="0"/>
                        </a:spcAft>
                        <a:buFont typeface="+mj-lt"/>
                        <a:buAutoNum type="arabicPeriod"/>
                      </a:pPr>
                      <a:r>
                        <a:rPr sz="900" lang="en-GB">
                          <a:effectLst/>
                        </a:rPr>
                        <a:t> </a:t>
                      </a:r>
                      <a:endParaRPr sz="800" lang="en-US">
                        <a:effectLst/>
                        <a:latin typeface="Calibri" panose="020F0502020204030204" pitchFamily="34" charset="0"/>
                        <a:ea typeface="Calibri" panose="020F0502020204030204" pitchFamily="34" charset="0"/>
                        <a:cs typeface="Times New Roman" panose="02020603050405020304" pitchFamily="18" charset="0"/>
                      </a:endParaRPr>
                    </a:p>
                  </a:txBody>
                  <a:tcPr marL="51964" marR="51964" marT="0" marB="0"/>
                </a:tc>
                <a:tc>
                  <a:txBody>
                    <a:bodyPr/>
                    <a:p>
                      <a:pPr marL="0" marR="0">
                        <a:lnSpc>
                          <a:spcPct val="107000"/>
                        </a:lnSpc>
                        <a:spcBef>
                          <a:spcPts val="0"/>
                        </a:spcBef>
                        <a:spcAft>
                          <a:spcPts val="0"/>
                        </a:spcAft>
                      </a:pPr>
                      <a:r>
                        <a:rPr sz="2000" lang="en-GB">
                          <a:effectLst/>
                          <a:latin typeface="Arial" panose="020B0604020202020204" pitchFamily="34" charset="0"/>
                          <a:cs typeface="Arial" panose="020B0604020202020204" pitchFamily="34" charset="0"/>
                        </a:rPr>
                        <a:t>Monitoring the output, outcomes and impact of DDEG funds to service delivery, employment and incomes.</a:t>
                      </a:r>
                      <a:endParaRPr sz="2000" lang="en-US">
                        <a:effectLst/>
                        <a:latin typeface="Arial" panose="020B0604020202020204" pitchFamily="34" charset="0"/>
                        <a:ea typeface="Calibri" panose="020F0502020204030204" pitchFamily="34" charset="0"/>
                        <a:cs typeface="Arial" panose="020B0604020202020204" pitchFamily="34" charset="0"/>
                      </a:endParaRPr>
                    </a:p>
                  </a:txBody>
                  <a:tcPr marL="51964" marR="51964" marT="0" marB="0"/>
                </a:tc>
                <a:tc>
                  <a:txBody>
                    <a:bodyPr/>
                    <a:p>
                      <a:pPr marL="0" marR="0">
                        <a:lnSpc>
                          <a:spcPct val="107000"/>
                        </a:lnSpc>
                        <a:spcBef>
                          <a:spcPts val="0"/>
                        </a:spcBef>
                        <a:spcAft>
                          <a:spcPts val="0"/>
                        </a:spcAft>
                      </a:pPr>
                      <a:r>
                        <a:rPr dirty="0" sz="2000" lang="en-GB">
                          <a:effectLst/>
                          <a:latin typeface="Arial" panose="020B0604020202020204" pitchFamily="34" charset="0"/>
                          <a:cs typeface="Arial" panose="020B0604020202020204" pitchFamily="34" charset="0"/>
                        </a:rPr>
                        <a:t>DDEG Task Force (through commissioned studies)</a:t>
                      </a:r>
                      <a:endParaRPr dirty="0" sz="2000" lang="en-US">
                        <a:effectLst/>
                        <a:latin typeface="Arial" panose="020B0604020202020204" pitchFamily="34" charset="0"/>
                        <a:ea typeface="Calibri" panose="020F0502020204030204" pitchFamily="34" charset="0"/>
                        <a:cs typeface="Arial" panose="020B0604020202020204" pitchFamily="34" charset="0"/>
                      </a:endParaRPr>
                    </a:p>
                  </a:txBody>
                  <a:tcPr marL="51964" marR="51964" marT="0" marB="0"/>
                </a:tc>
              </a:tr>
            </a:tbl>
          </a:graphicData>
        </a:graphic>
      </p:graphicFrame>
      <p:sp>
        <p:nvSpPr>
          <p:cNvPr id="1048613" name="Slide Number Placeholder 2"/>
          <p:cNvSpPr>
            <a:spLocks noGrp="1"/>
          </p:cNvSpPr>
          <p:nvPr>
            <p:ph type="sldNum" sz="quarter" idx="12"/>
          </p:nvPr>
        </p:nvSpPr>
        <p:spPr/>
        <p:txBody>
          <a:bodyPr/>
          <a:p>
            <a:fld id="{52A4F15D-8E49-495E-8C38-B6C68B07BE1E}" type="slidenum">
              <a:rPr lang="en-GB" smtClean="0"/>
              <a:t>4</a:t>
            </a:fld>
            <a:endParaRPr lang="en-GB"/>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57" name=""/>
        <p:cNvGrpSpPr/>
        <p:nvPr/>
      </p:nvGrpSpPr>
      <p:grpSpPr>
        <a:xfrm>
          <a:off x="0" y="0"/>
          <a:ext cx="0" cy="0"/>
          <a:chOff x="0" y="0"/>
          <a:chExt cx="0" cy="0"/>
        </a:xfrm>
      </p:grpSpPr>
      <p:sp>
        <p:nvSpPr>
          <p:cNvPr id="1048589" name="Title 1"/>
          <p:cNvSpPr>
            <a:spLocks noGrp="1"/>
          </p:cNvSpPr>
          <p:nvPr>
            <p:ph type="title"/>
          </p:nvPr>
        </p:nvSpPr>
        <p:spPr/>
        <p:txBody>
          <a:bodyPr/>
          <a:p>
            <a:r>
              <a:rPr b="1" dirty="0" lang="en-US" smtClean="0">
                <a:latin typeface="Arial" panose="020B0604020202020204" pitchFamily="34" charset="0"/>
                <a:cs typeface="Arial" panose="020B0604020202020204" pitchFamily="34" charset="0"/>
              </a:rPr>
              <a:t>Emerging Issues</a:t>
            </a:r>
            <a:endParaRPr b="1" dirty="0" lang="en-US">
              <a:latin typeface="Arial" panose="020B0604020202020204" pitchFamily="34" charset="0"/>
              <a:cs typeface="Arial" panose="020B0604020202020204" pitchFamily="34" charset="0"/>
            </a:endParaRPr>
          </a:p>
        </p:txBody>
      </p:sp>
      <p:sp>
        <p:nvSpPr>
          <p:cNvPr id="1048590" name="Content Placeholder 2"/>
          <p:cNvSpPr>
            <a:spLocks noGrp="1"/>
          </p:cNvSpPr>
          <p:nvPr>
            <p:ph idx="1"/>
          </p:nvPr>
        </p:nvSpPr>
        <p:spPr/>
        <p:txBody>
          <a:bodyPr/>
          <a:p>
            <a:pPr algn="just">
              <a:buFont typeface="Wingdings" panose="05000000000000000000" pitchFamily="2" charset="2"/>
              <a:buChar char="q"/>
            </a:pPr>
            <a:r>
              <a:rPr dirty="0" lang="en-US" smtClean="0">
                <a:latin typeface="Arial" panose="020B0604020202020204" pitchFamily="34" charset="0"/>
                <a:cs typeface="Arial" panose="020B0604020202020204" pitchFamily="34" charset="0"/>
              </a:rPr>
              <a:t>The LGA has been amended to provide for operationalization of Cities and planned creation of new Administrative units.</a:t>
            </a:r>
          </a:p>
          <a:p>
            <a:pPr algn="just">
              <a:buFont typeface="Wingdings" panose="05000000000000000000" pitchFamily="2" charset="2"/>
              <a:buChar char="q"/>
            </a:pPr>
            <a:r>
              <a:rPr dirty="0" lang="en-US" smtClean="0">
                <a:latin typeface="Arial" panose="020B0604020202020204" pitchFamily="34" charset="0"/>
                <a:cs typeface="Arial" panose="020B0604020202020204" pitchFamily="34" charset="0"/>
              </a:rPr>
              <a:t>The Parish model will be implemented and as such Parish/Ward Development Committees will be revitalized and Project Management Committees at Parish level  will be constituted for every project to be implemented in a Parish</a:t>
            </a:r>
          </a:p>
          <a:p>
            <a:pPr algn="just">
              <a:buFont typeface="Wingdings" panose="05000000000000000000" pitchFamily="2" charset="2"/>
              <a:buChar char="q"/>
            </a:pPr>
            <a:r>
              <a:rPr dirty="0" lang="en-US">
                <a:latin typeface="Arial" panose="020B0604020202020204" pitchFamily="34" charset="0"/>
                <a:cs typeface="Arial" panose="020B0604020202020204" pitchFamily="34" charset="0"/>
              </a:rPr>
              <a:t>Votes for the Cities have been created </a:t>
            </a:r>
            <a:r>
              <a:rPr dirty="0" lang="en-US" smtClean="0">
                <a:latin typeface="Arial" panose="020B0604020202020204" pitchFamily="34" charset="0"/>
                <a:cs typeface="Arial" panose="020B0604020202020204" pitchFamily="34" charset="0"/>
              </a:rPr>
              <a:t>Currently </a:t>
            </a:r>
            <a:r>
              <a:rPr dirty="0" lang="en-US">
                <a:latin typeface="Arial" panose="020B0604020202020204" pitchFamily="34" charset="0"/>
                <a:cs typeface="Arial" panose="020B0604020202020204" pitchFamily="34" charset="0"/>
              </a:rPr>
              <a:t>the 10 Cities are financed under the Modalities of the Municipalities and the consolidated budgets of the annexed areas that formed the Total geographical boundaries of the </a:t>
            </a:r>
            <a:r>
              <a:rPr dirty="0" lang="en-US" smtClean="0">
                <a:latin typeface="Arial" panose="020B0604020202020204" pitchFamily="34" charset="0"/>
                <a:cs typeface="Arial" panose="020B0604020202020204" pitchFamily="34" charset="0"/>
              </a:rPr>
              <a:t>Cities.</a:t>
            </a:r>
            <a:endParaRPr dirty="0" lang="en-US">
              <a:latin typeface="Arial" panose="020B0604020202020204" pitchFamily="34" charset="0"/>
              <a:cs typeface="Arial" panose="020B0604020202020204" pitchFamily="34" charset="0"/>
            </a:endParaRPr>
          </a:p>
        </p:txBody>
      </p:sp>
      <p:sp>
        <p:nvSpPr>
          <p:cNvPr id="1048591" name="Slide Number Placeholder 3"/>
          <p:cNvSpPr>
            <a:spLocks noGrp="1"/>
          </p:cNvSpPr>
          <p:nvPr>
            <p:ph type="sldNum" sz="quarter" idx="12"/>
          </p:nvPr>
        </p:nvSpPr>
        <p:spPr/>
        <p:txBody>
          <a:bodyPr/>
          <a:p>
            <a:fld id="{52A4F15D-8E49-495E-8C38-B6C68B07BE1E}" type="slidenum">
              <a:rPr lang="en-GB" smtClean="0"/>
              <a:t>40</a:t>
            </a:fld>
            <a:endParaRPr lang="en-GB"/>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56" name=""/>
        <p:cNvGrpSpPr/>
        <p:nvPr/>
      </p:nvGrpSpPr>
      <p:grpSpPr>
        <a:xfrm>
          <a:off x="0" y="0"/>
          <a:ext cx="0" cy="0"/>
          <a:chOff x="0" y="0"/>
          <a:chExt cx="0" cy="0"/>
        </a:xfrm>
      </p:grpSpPr>
      <p:sp>
        <p:nvSpPr>
          <p:cNvPr id="1048586" name="Title 1"/>
          <p:cNvSpPr>
            <a:spLocks noGrp="1"/>
          </p:cNvSpPr>
          <p:nvPr>
            <p:ph type="title"/>
          </p:nvPr>
        </p:nvSpPr>
        <p:spPr/>
        <p:txBody>
          <a:bodyPr/>
          <a:p>
            <a:r>
              <a:rPr b="1" dirty="0" lang="en-US">
                <a:latin typeface="Arial" panose="020B0604020202020204" pitchFamily="34" charset="0"/>
                <a:cs typeface="Arial" panose="020B0604020202020204" pitchFamily="34" charset="0"/>
              </a:rPr>
              <a:t>Emerging Issues</a:t>
            </a:r>
            <a:endParaRPr dirty="0" lang="en-US"/>
          </a:p>
        </p:txBody>
      </p:sp>
      <p:sp>
        <p:nvSpPr>
          <p:cNvPr id="1048587" name="Content Placeholder 2"/>
          <p:cNvSpPr>
            <a:spLocks noGrp="1"/>
          </p:cNvSpPr>
          <p:nvPr>
            <p:ph idx="1"/>
          </p:nvPr>
        </p:nvSpPr>
        <p:spPr/>
        <p:txBody>
          <a:bodyPr>
            <a:normAutofit/>
          </a:bodyPr>
          <a:p>
            <a:pPr>
              <a:buFont typeface="Wingdings" panose="05000000000000000000" pitchFamily="2" charset="2"/>
              <a:buChar char="q"/>
            </a:pPr>
            <a:r>
              <a:rPr dirty="0" sz="3200" lang="en-US" smtClean="0">
                <a:latin typeface="Arial" panose="020B0604020202020204" pitchFamily="34" charset="0"/>
                <a:cs typeface="Arial" panose="020B0604020202020204" pitchFamily="34" charset="0"/>
              </a:rPr>
              <a:t>The MATIP 2 Markets under construction, will be managed and maintained by Urban Councils, guidelines to resettle vendors, operate and maintain these markets have been finalized and shared with beneficiary urban councils.</a:t>
            </a:r>
          </a:p>
          <a:p>
            <a:pPr>
              <a:buFont typeface="Wingdings" panose="05000000000000000000" pitchFamily="2" charset="2"/>
              <a:buChar char="q"/>
            </a:pPr>
            <a:r>
              <a:rPr dirty="0" sz="3200" lang="en-US" smtClean="0">
                <a:latin typeface="Arial" panose="020B0604020202020204" pitchFamily="34" charset="0"/>
                <a:cs typeface="Arial" panose="020B0604020202020204" pitchFamily="34" charset="0"/>
              </a:rPr>
              <a:t>The </a:t>
            </a:r>
            <a:r>
              <a:rPr dirty="0" sz="3200" lang="en-US">
                <a:latin typeface="Arial" panose="020B0604020202020204" pitchFamily="34" charset="0"/>
                <a:cs typeface="Arial" panose="020B0604020202020204" pitchFamily="34" charset="0"/>
              </a:rPr>
              <a:t>management </a:t>
            </a:r>
            <a:r>
              <a:rPr dirty="0" sz="3200" lang="en-US" smtClean="0">
                <a:latin typeface="Arial" panose="020B0604020202020204" pitchFamily="34" charset="0"/>
                <a:cs typeface="Arial" panose="020B0604020202020204" pitchFamily="34" charset="0"/>
              </a:rPr>
              <a:t> of the high level value addition facilities in the following markets </a:t>
            </a:r>
            <a:r>
              <a:rPr dirty="0" sz="3200" lang="en-US" err="1" smtClean="0">
                <a:latin typeface="Arial" panose="020B0604020202020204" pitchFamily="34" charset="0"/>
                <a:cs typeface="Arial" panose="020B0604020202020204" pitchFamily="34" charset="0"/>
              </a:rPr>
              <a:t>Soroti</a:t>
            </a:r>
            <a:r>
              <a:rPr dirty="0" sz="3200" lang="en-US" smtClean="0">
                <a:latin typeface="Arial" panose="020B0604020202020204" pitchFamily="34" charset="0"/>
                <a:cs typeface="Arial" panose="020B0604020202020204" pitchFamily="34" charset="0"/>
              </a:rPr>
              <a:t>, </a:t>
            </a:r>
            <a:r>
              <a:rPr dirty="0" sz="3200" lang="en-US" err="1" smtClean="0">
                <a:latin typeface="Arial" panose="020B0604020202020204" pitchFamily="34" charset="0"/>
                <a:cs typeface="Arial" panose="020B0604020202020204" pitchFamily="34" charset="0"/>
              </a:rPr>
              <a:t>Busia</a:t>
            </a:r>
            <a:r>
              <a:rPr dirty="0" sz="3200" lang="en-US" smtClean="0">
                <a:latin typeface="Arial" panose="020B0604020202020204" pitchFamily="34" charset="0"/>
                <a:cs typeface="Arial" panose="020B0604020202020204" pitchFamily="34" charset="0"/>
              </a:rPr>
              <a:t> and </a:t>
            </a:r>
            <a:r>
              <a:rPr dirty="0" sz="3200" lang="en-US" err="1" smtClean="0">
                <a:latin typeface="Arial" panose="020B0604020202020204" pitchFamily="34" charset="0"/>
                <a:cs typeface="Arial" panose="020B0604020202020204" pitchFamily="34" charset="0"/>
              </a:rPr>
              <a:t>Arua</a:t>
            </a:r>
            <a:r>
              <a:rPr dirty="0" sz="3200" lang="en-US" smtClean="0">
                <a:latin typeface="Arial" panose="020B0604020202020204" pitchFamily="34" charset="0"/>
                <a:cs typeface="Arial" panose="020B0604020202020204" pitchFamily="34" charset="0"/>
              </a:rPr>
              <a:t> will be tendered out to private operators under the PPP arrangement.</a:t>
            </a:r>
            <a:endParaRPr dirty="0" sz="3200" lang="en-US">
              <a:latin typeface="Arial" panose="020B0604020202020204" pitchFamily="34" charset="0"/>
              <a:cs typeface="Arial" panose="020B0604020202020204" pitchFamily="34" charset="0"/>
            </a:endParaRPr>
          </a:p>
        </p:txBody>
      </p:sp>
      <p:sp>
        <p:nvSpPr>
          <p:cNvPr id="1048588" name="Slide Number Placeholder 3"/>
          <p:cNvSpPr>
            <a:spLocks noGrp="1"/>
          </p:cNvSpPr>
          <p:nvPr>
            <p:ph type="sldNum" sz="quarter" idx="12"/>
          </p:nvPr>
        </p:nvSpPr>
        <p:spPr/>
        <p:txBody>
          <a:bodyPr/>
          <a:p>
            <a:fld id="{52A4F15D-8E49-495E-8C38-B6C68B07BE1E}" type="slidenum">
              <a:rPr lang="en-GB" smtClean="0"/>
              <a:t>41</a:t>
            </a:fld>
            <a:endParaRPr lang="en-GB"/>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65" name=""/>
        <p:cNvGrpSpPr/>
        <p:nvPr/>
      </p:nvGrpSpPr>
      <p:grpSpPr>
        <a:xfrm>
          <a:off x="0" y="0"/>
          <a:ext cx="0" cy="0"/>
          <a:chOff x="0" y="0"/>
          <a:chExt cx="0" cy="0"/>
        </a:xfrm>
      </p:grpSpPr>
      <p:sp>
        <p:nvSpPr>
          <p:cNvPr id="1048614" name="Title 1"/>
          <p:cNvSpPr>
            <a:spLocks noGrp="1"/>
          </p:cNvSpPr>
          <p:nvPr>
            <p:ph type="title"/>
          </p:nvPr>
        </p:nvSpPr>
        <p:spPr>
          <a:xfrm>
            <a:off x="838200" y="224446"/>
            <a:ext cx="10515600" cy="637836"/>
          </a:xfrm>
        </p:spPr>
        <p:txBody>
          <a:bodyPr>
            <a:noAutofit/>
          </a:bodyPr>
          <a:p>
            <a:pPr algn="ctr"/>
            <a:r>
              <a:rPr b="1" dirty="0" sz="4000" lang="en-US" smtClean="0">
                <a:latin typeface="Arial" panose="020B0604020202020204" pitchFamily="34" charset="0"/>
                <a:cs typeface="Arial" panose="020B0604020202020204" pitchFamily="34" charset="0"/>
              </a:rPr>
              <a:t>Key highlights in the  DDEG </a:t>
            </a:r>
            <a:r>
              <a:rPr b="1" dirty="0" sz="4000" lang="en-US">
                <a:latin typeface="Arial" panose="020B0604020202020204" pitchFamily="34" charset="0"/>
                <a:cs typeface="Arial" panose="020B0604020202020204" pitchFamily="34" charset="0"/>
              </a:rPr>
              <a:t>guidelines </a:t>
            </a:r>
            <a:r>
              <a:rPr b="1" dirty="0" sz="4000" lang="en-US" smtClean="0">
                <a:latin typeface="Arial" panose="020B0604020202020204" pitchFamily="34" charset="0"/>
                <a:cs typeface="Arial" panose="020B0604020202020204" pitchFamily="34" charset="0"/>
              </a:rPr>
              <a:t>for FY2021/22</a:t>
            </a:r>
            <a:endParaRPr b="1" dirty="0" sz="4000" lang="en-US">
              <a:latin typeface="Arial" panose="020B0604020202020204" pitchFamily="34" charset="0"/>
              <a:cs typeface="Arial" panose="020B0604020202020204" pitchFamily="34" charset="0"/>
            </a:endParaRPr>
          </a:p>
        </p:txBody>
      </p:sp>
      <p:sp>
        <p:nvSpPr>
          <p:cNvPr id="1048615" name="Content Placeholder 2"/>
          <p:cNvSpPr>
            <a:spLocks noGrp="1"/>
          </p:cNvSpPr>
          <p:nvPr>
            <p:ph idx="1"/>
          </p:nvPr>
        </p:nvSpPr>
        <p:spPr>
          <a:xfrm>
            <a:off x="359229" y="1730829"/>
            <a:ext cx="11584241" cy="5127170"/>
          </a:xfrm>
        </p:spPr>
        <p:txBody>
          <a:bodyPr>
            <a:normAutofit fontScale="94821" lnSpcReduction="10000"/>
          </a:bodyPr>
          <a:p>
            <a:pPr lvl="1">
              <a:buFont typeface="Wingdings" panose="05000000000000000000" pitchFamily="2" charset="2"/>
              <a:buChar char="q"/>
            </a:pPr>
            <a:r>
              <a:rPr dirty="0" sz="3200" lang="en-US" smtClean="0">
                <a:latin typeface="Arial" panose="020B0604020202020204" pitchFamily="34" charset="0"/>
                <a:cs typeface="Arial" panose="020B0604020202020204" pitchFamily="34" charset="0"/>
              </a:rPr>
              <a:t>Allocation of 30% of the 10% of the parish development  funding to operationalization of the Parish Development Committees(PDCs) or </a:t>
            </a:r>
            <a:r>
              <a:rPr dirty="0" sz="3200" lang="en-US">
                <a:latin typeface="Arial" panose="020B0604020202020204" pitchFamily="34" charset="0"/>
                <a:cs typeface="Arial" panose="020B0604020202020204" pitchFamily="34" charset="0"/>
              </a:rPr>
              <a:t>Ward Development </a:t>
            </a:r>
            <a:r>
              <a:rPr dirty="0" sz="3200" lang="en-US" smtClean="0">
                <a:latin typeface="Arial" panose="020B0604020202020204" pitchFamily="34" charset="0"/>
                <a:cs typeface="Arial" panose="020B0604020202020204" pitchFamily="34" charset="0"/>
              </a:rPr>
              <a:t>Committees(WDCs</a:t>
            </a:r>
            <a:r>
              <a:rPr dirty="0" sz="3200" lang="en-US">
                <a:latin typeface="Arial" panose="020B0604020202020204" pitchFamily="34" charset="0"/>
                <a:cs typeface="Arial" panose="020B0604020202020204" pitchFamily="34" charset="0"/>
              </a:rPr>
              <a:t>) </a:t>
            </a:r>
            <a:r>
              <a:rPr dirty="0" sz="3200" lang="en-US" smtClean="0">
                <a:latin typeface="Arial" panose="020B0604020202020204" pitchFamily="34" charset="0"/>
                <a:cs typeface="Arial" panose="020B0604020202020204" pitchFamily="34" charset="0"/>
              </a:rPr>
              <a:t>and 70% to the Parish chief</a:t>
            </a:r>
          </a:p>
          <a:p>
            <a:pPr lvl="1">
              <a:buFont typeface="Wingdings" panose="05000000000000000000" pitchFamily="2" charset="2"/>
              <a:buChar char="q"/>
            </a:pPr>
            <a:r>
              <a:rPr dirty="0" sz="3200" lang="en-GB">
                <a:latin typeface="Arial" panose="020B0604020202020204" pitchFamily="34" charset="0"/>
                <a:cs typeface="Arial" panose="020B0604020202020204" pitchFamily="34" charset="0"/>
              </a:rPr>
              <a:t>Allocation of </a:t>
            </a:r>
            <a:r>
              <a:rPr dirty="0" sz="3200" lang="en-GB" smtClean="0">
                <a:latin typeface="Arial" panose="020B0604020202020204" pitchFamily="34" charset="0"/>
                <a:cs typeface="Arial" panose="020B0604020202020204" pitchFamily="34" charset="0"/>
              </a:rPr>
              <a:t>1% of the 10%  </a:t>
            </a:r>
            <a:r>
              <a:rPr dirty="0" sz="3200" lang="en-GB">
                <a:latin typeface="Arial" panose="020B0604020202020204" pitchFamily="34" charset="0"/>
                <a:cs typeface="Arial" panose="020B0604020202020204" pitchFamily="34" charset="0"/>
              </a:rPr>
              <a:t>of </a:t>
            </a:r>
            <a:r>
              <a:rPr dirty="0" sz="3200" lang="en-GB" smtClean="0">
                <a:latin typeface="Arial" panose="020B0604020202020204" pitchFamily="34" charset="0"/>
                <a:cs typeface="Arial" panose="020B0604020202020204" pitchFamily="34" charset="0"/>
              </a:rPr>
              <a:t>the Investment </a:t>
            </a:r>
            <a:r>
              <a:rPr dirty="0" sz="3200" lang="en-GB">
                <a:latin typeface="Arial" panose="020B0604020202020204" pitchFamily="34" charset="0"/>
                <a:cs typeface="Arial" panose="020B0604020202020204" pitchFamily="34" charset="0"/>
              </a:rPr>
              <a:t>Servicing </a:t>
            </a:r>
            <a:r>
              <a:rPr dirty="0" sz="3200" lang="en-GB" smtClean="0">
                <a:latin typeface="Arial" panose="020B0604020202020204" pitchFamily="34" charset="0"/>
                <a:cs typeface="Arial" panose="020B0604020202020204" pitchFamily="34" charset="0"/>
              </a:rPr>
              <a:t>Costs and Monitoring costs  </a:t>
            </a:r>
            <a:r>
              <a:rPr dirty="0" sz="3200" lang="en-GB">
                <a:latin typeface="Arial" panose="020B0604020202020204" pitchFamily="34" charset="0"/>
                <a:cs typeface="Arial" panose="020B0604020202020204" pitchFamily="34" charset="0"/>
              </a:rPr>
              <a:t>to the Project Management Committees at </a:t>
            </a:r>
            <a:r>
              <a:rPr dirty="0" sz="3200" lang="en-GB" smtClean="0">
                <a:latin typeface="Arial" panose="020B0604020202020204" pitchFamily="34" charset="0"/>
                <a:cs typeface="Arial" panose="020B0604020202020204" pitchFamily="34" charset="0"/>
              </a:rPr>
              <a:t>Parish/Ward </a:t>
            </a:r>
            <a:r>
              <a:rPr dirty="0" sz="3200" lang="en-GB">
                <a:latin typeface="Arial" panose="020B0604020202020204" pitchFamily="34" charset="0"/>
                <a:cs typeface="Arial" panose="020B0604020202020204" pitchFamily="34" charset="0"/>
              </a:rPr>
              <a:t>level </a:t>
            </a:r>
            <a:r>
              <a:rPr dirty="0" sz="3200" lang="en-GB" smtClean="0">
                <a:latin typeface="Arial" panose="020B0604020202020204" pitchFamily="34" charset="0"/>
                <a:cs typeface="Arial" panose="020B0604020202020204" pitchFamily="34" charset="0"/>
              </a:rPr>
              <a:t>. Number of PMC Members should not exceed 7</a:t>
            </a:r>
            <a:r>
              <a:rPr b="1" dirty="0" sz="3200" i="1" lang="en-GB" smtClean="0">
                <a:latin typeface="Arial" panose="020B0604020202020204" pitchFamily="34" charset="0"/>
                <a:cs typeface="Arial" panose="020B0604020202020204" pitchFamily="34" charset="0"/>
              </a:rPr>
              <a:t>.(Guidelines on operationalization of PDCs/WDCs and PMCs will be issued to all LGs)</a:t>
            </a:r>
          </a:p>
          <a:p>
            <a:pPr lvl="1">
              <a:buFont typeface="Wingdings" panose="05000000000000000000" pitchFamily="2" charset="2"/>
              <a:buChar char="q"/>
            </a:pPr>
            <a:r>
              <a:rPr dirty="0" sz="3200" lang="en-GB" smtClean="0">
                <a:latin typeface="Arial" panose="020B0604020202020204" pitchFamily="34" charset="0"/>
                <a:cs typeface="Arial" panose="020B0604020202020204" pitchFamily="34" charset="0"/>
              </a:rPr>
              <a:t>Livelihood component in the DDEG has been removed because of introduction of new programmes including </a:t>
            </a:r>
            <a:r>
              <a:rPr b="1" dirty="0" sz="3200" i="1" lang="en-GB" err="1" smtClean="0">
                <a:latin typeface="Arial" panose="020B0604020202020204" pitchFamily="34" charset="0"/>
                <a:cs typeface="Arial" panose="020B0604020202020204" pitchFamily="34" charset="0"/>
              </a:rPr>
              <a:t>Emyooga</a:t>
            </a:r>
            <a:r>
              <a:rPr dirty="0" sz="3200" lang="en-GB" smtClean="0">
                <a:latin typeface="Arial" panose="020B0604020202020204" pitchFamily="34" charset="0"/>
                <a:cs typeface="Arial" panose="020B0604020202020204" pitchFamily="34" charset="0"/>
              </a:rPr>
              <a:t>.</a:t>
            </a:r>
            <a:endParaRPr dirty="0" sz="3200" lang="en-GB">
              <a:latin typeface="Arial" panose="020B0604020202020204" pitchFamily="34" charset="0"/>
              <a:cs typeface="Arial" panose="020B0604020202020204" pitchFamily="34" charset="0"/>
            </a:endParaRPr>
          </a:p>
          <a:p>
            <a:pPr indent="0" lvl="1" marL="457200">
              <a:buNone/>
            </a:pPr>
            <a:endParaRPr dirty="0" sz="3200" lang="en-GB">
              <a:latin typeface="Arial" panose="020B0604020202020204" pitchFamily="34" charset="0"/>
              <a:cs typeface="Arial" panose="020B0604020202020204" pitchFamily="34" charset="0"/>
            </a:endParaRPr>
          </a:p>
          <a:p>
            <a:endParaRPr dirty="0" lang="en-US"/>
          </a:p>
        </p:txBody>
      </p:sp>
      <p:sp>
        <p:nvSpPr>
          <p:cNvPr id="1048616" name="Slide Number Placeholder 3"/>
          <p:cNvSpPr>
            <a:spLocks noGrp="1"/>
          </p:cNvSpPr>
          <p:nvPr>
            <p:ph type="sldNum" sz="quarter" idx="12"/>
          </p:nvPr>
        </p:nvSpPr>
        <p:spPr/>
        <p:txBody>
          <a:bodyPr/>
          <a:p>
            <a:fld id="{52A4F15D-8E49-495E-8C38-B6C68B07BE1E}" type="slidenum">
              <a:rPr lang="en-GB" smtClean="0"/>
              <a:t>5</a:t>
            </a:fld>
            <a:endParaRPr lang="en-GB"/>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66" name=""/>
        <p:cNvGrpSpPr/>
        <p:nvPr/>
      </p:nvGrpSpPr>
      <p:grpSpPr>
        <a:xfrm>
          <a:off x="0" y="0"/>
          <a:ext cx="0" cy="0"/>
          <a:chOff x="0" y="0"/>
          <a:chExt cx="0" cy="0"/>
        </a:xfrm>
      </p:grpSpPr>
      <p:sp>
        <p:nvSpPr>
          <p:cNvPr id="1048617" name="Title 1"/>
          <p:cNvSpPr>
            <a:spLocks noGrp="1"/>
          </p:cNvSpPr>
          <p:nvPr>
            <p:ph type="title"/>
          </p:nvPr>
        </p:nvSpPr>
        <p:spPr>
          <a:xfrm>
            <a:off x="838200" y="365125"/>
            <a:ext cx="10515600" cy="915035"/>
          </a:xfrm>
        </p:spPr>
        <p:txBody>
          <a:bodyPr>
            <a:normAutofit/>
          </a:bodyPr>
          <a:p>
            <a:pPr algn="ctr"/>
            <a:r>
              <a:rPr b="1" dirty="0" sz="3600" lang="en-US">
                <a:latin typeface="Arial" panose="020B0604020202020204" pitchFamily="34" charset="0"/>
                <a:cs typeface="Arial" panose="020B0604020202020204" pitchFamily="34" charset="0"/>
              </a:rPr>
              <a:t>Structure of the DDEG</a:t>
            </a:r>
          </a:p>
        </p:txBody>
      </p:sp>
      <p:graphicFrame>
        <p:nvGraphicFramePr>
          <p:cNvPr id="4194306" name="Content Placeholder 3"/>
          <p:cNvGraphicFramePr>
            <a:graphicFrameLocks noGrp="1"/>
          </p:cNvGraphicFramePr>
          <p:nvPr>
            <p:ph idx="1"/>
          </p:nvPr>
        </p:nvGraphicFramePr>
        <p:xfrm>
          <a:off x="680412" y="1179421"/>
          <a:ext cx="10974776" cy="6133820"/>
        </p:xfrm>
        <a:graphic>
          <a:graphicData uri="http://schemas.openxmlformats.org/drawingml/2006/table">
            <a:tbl>
              <a:tblPr firstRow="1" firstCol="1" bandRow="1">
                <a:tableStyleId>{5C22544A-7EE6-4342-B048-85BDC9FD1C3A}</a:tableStyleId>
              </a:tblPr>
              <a:tblGrid>
                <a:gridCol w="5175971"/>
                <a:gridCol w="5798805"/>
              </a:tblGrid>
              <a:tr h="270746">
                <a:tc>
                  <a:txBody>
                    <a:bodyPr/>
                    <a:p>
                      <a:pPr marL="0" marR="0">
                        <a:lnSpc>
                          <a:spcPct val="107000"/>
                        </a:lnSpc>
                        <a:spcBef>
                          <a:spcPts val="0"/>
                        </a:spcBef>
                        <a:spcAft>
                          <a:spcPts val="0"/>
                        </a:spcAft>
                        <a:tabLst>
                          <a:tab algn="l" pos="278130"/>
                        </a:tabLst>
                      </a:pPr>
                      <a:r>
                        <a:rPr dirty="0" sz="1800" lang="en-GB">
                          <a:effectLst/>
                          <a:latin typeface="Arial" panose="020B0604020202020204" pitchFamily="34" charset="0"/>
                          <a:cs typeface="Arial" panose="020B0604020202020204" pitchFamily="34" charset="0"/>
                        </a:rPr>
                        <a:t>Grant</a:t>
                      </a:r>
                      <a:endParaRPr dirty="0" sz="1800" lang="en-US">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p>
                      <a:pPr algn="r" marL="0" marR="0">
                        <a:lnSpc>
                          <a:spcPct val="107000"/>
                        </a:lnSpc>
                        <a:spcBef>
                          <a:spcPts val="0"/>
                        </a:spcBef>
                        <a:spcAft>
                          <a:spcPts val="0"/>
                        </a:spcAft>
                        <a:tabLst>
                          <a:tab algn="l" pos="278130"/>
                        </a:tabLst>
                      </a:pPr>
                      <a:r>
                        <a:rPr sz="1800" lang="en-GB">
                          <a:effectLst/>
                          <a:latin typeface="Arial" panose="020B0604020202020204" pitchFamily="34" charset="0"/>
                          <a:cs typeface="Arial" panose="020B0604020202020204" pitchFamily="34" charset="0"/>
                        </a:rPr>
                        <a:t>Purpose</a:t>
                      </a:r>
                      <a:endParaRPr sz="1800" lang="en-US">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r>
              <a:tr h="554057">
                <a:tc>
                  <a:txBody>
                    <a:bodyPr/>
                    <a:p>
                      <a:pPr marL="0" marR="0">
                        <a:lnSpc>
                          <a:spcPct val="107000"/>
                        </a:lnSpc>
                        <a:spcBef>
                          <a:spcPts val="0"/>
                        </a:spcBef>
                        <a:spcAft>
                          <a:spcPts val="0"/>
                        </a:spcAft>
                        <a:tabLst>
                          <a:tab algn="l" pos="278130"/>
                        </a:tabLst>
                      </a:pPr>
                      <a:r>
                        <a:rPr dirty="0" sz="1800" lang="en-GB" smtClean="0">
                          <a:effectLst/>
                          <a:latin typeface="Arial" panose="020B0604020202020204" pitchFamily="34" charset="0"/>
                          <a:cs typeface="Arial" panose="020B0604020202020204" pitchFamily="34" charset="0"/>
                        </a:rPr>
                        <a:t>District </a:t>
                      </a:r>
                      <a:r>
                        <a:rPr dirty="0" sz="1800" lang="en-GB">
                          <a:effectLst/>
                          <a:latin typeface="Arial" panose="020B0604020202020204" pitchFamily="34" charset="0"/>
                          <a:cs typeface="Arial" panose="020B0604020202020204" pitchFamily="34" charset="0"/>
                        </a:rPr>
                        <a:t>Discretionary Development Equalisation Grant</a:t>
                      </a:r>
                      <a:endParaRPr dirty="0" sz="1800" lang="en-US">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rowSpan="7">
                  <a:txBody>
                    <a:bodyPr/>
                    <a:p>
                      <a:pPr algn="just" indent="-342900" lvl="0" marL="342900" marR="0">
                        <a:lnSpc>
                          <a:spcPct val="120000"/>
                        </a:lnSpc>
                        <a:spcBef>
                          <a:spcPts val="0"/>
                        </a:spcBef>
                        <a:spcAft>
                          <a:spcPts val="0"/>
                        </a:spcAft>
                        <a:buFont typeface="Calibri" panose="020F0502020204030204" pitchFamily="34" charset="0"/>
                        <a:buChar char="-"/>
                      </a:pPr>
                      <a:r>
                        <a:rPr dirty="0" sz="1800" lang="en-GB">
                          <a:effectLst/>
                          <a:latin typeface="Arial" panose="020B0604020202020204" pitchFamily="34" charset="0"/>
                          <a:cs typeface="Arial" panose="020B0604020202020204" pitchFamily="34" charset="0"/>
                        </a:rPr>
                        <a:t>Address development needs of rural areas</a:t>
                      </a:r>
                      <a:endParaRPr dirty="0" sz="1800" lang="en-US">
                        <a:effectLst/>
                        <a:latin typeface="Arial" panose="020B0604020202020204" pitchFamily="34" charset="0"/>
                        <a:cs typeface="Arial" panose="020B0604020202020204" pitchFamily="34" charset="0"/>
                      </a:endParaRPr>
                    </a:p>
                    <a:p>
                      <a:pPr algn="just" indent="-342900" lvl="0" marL="342900" marR="0">
                        <a:lnSpc>
                          <a:spcPct val="120000"/>
                        </a:lnSpc>
                        <a:spcBef>
                          <a:spcPts val="0"/>
                        </a:spcBef>
                        <a:spcAft>
                          <a:spcPts val="0"/>
                        </a:spcAft>
                        <a:buFont typeface="Calibri" panose="020F0502020204030204" pitchFamily="34" charset="0"/>
                        <a:buChar char="-"/>
                      </a:pPr>
                      <a:r>
                        <a:rPr dirty="0" sz="1800" lang="en-GB">
                          <a:effectLst/>
                          <a:latin typeface="Arial" panose="020B0604020202020204" pitchFamily="34" charset="0"/>
                          <a:cs typeface="Arial" panose="020B0604020202020204" pitchFamily="34" charset="0"/>
                        </a:rPr>
                        <a:t>Provide discretion to LGs to fund local priorities </a:t>
                      </a:r>
                      <a:endParaRPr dirty="0" sz="1800" lang="en-US">
                        <a:effectLst/>
                        <a:latin typeface="Arial" panose="020B0604020202020204" pitchFamily="34" charset="0"/>
                        <a:cs typeface="Arial" panose="020B0604020202020204" pitchFamily="34" charset="0"/>
                      </a:endParaRPr>
                    </a:p>
                    <a:p>
                      <a:pPr algn="just" indent="-342900" lvl="0" marL="342900" marR="0">
                        <a:lnSpc>
                          <a:spcPct val="120000"/>
                        </a:lnSpc>
                        <a:spcBef>
                          <a:spcPts val="0"/>
                        </a:spcBef>
                        <a:spcAft>
                          <a:spcPts val="0"/>
                        </a:spcAft>
                        <a:buFont typeface="Calibri" panose="020F0502020204030204" pitchFamily="34" charset="0"/>
                        <a:buChar char="-"/>
                      </a:pPr>
                      <a:r>
                        <a:rPr dirty="0" sz="1800" lang="en-GB">
                          <a:effectLst/>
                          <a:latin typeface="Arial" panose="020B0604020202020204" pitchFamily="34" charset="0"/>
                          <a:cs typeface="Arial" panose="020B0604020202020204" pitchFamily="34" charset="0"/>
                        </a:rPr>
                        <a:t>Increase adequacy of funding whilst giving preferential treatment to LGs that are lagging behind the national average standard for a particular service</a:t>
                      </a:r>
                      <a:endParaRPr dirty="0" sz="1800" lang="en-US">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r>
              <a:tr h="270746">
                <a:tc>
                  <a:txBody>
                    <a:bodyPr/>
                    <a:p>
                      <a:pPr algn="just" marL="0" marR="0">
                        <a:lnSpc>
                          <a:spcPct val="107000"/>
                        </a:lnSpc>
                        <a:spcBef>
                          <a:spcPts val="0"/>
                        </a:spcBef>
                        <a:spcAft>
                          <a:spcPts val="0"/>
                        </a:spcAft>
                      </a:pPr>
                      <a:r>
                        <a:rPr dirty="0" sz="1800" lang="en-GB">
                          <a:effectLst/>
                          <a:latin typeface="Arial" panose="020B0604020202020204" pitchFamily="34" charset="0"/>
                          <a:cs typeface="Arial" panose="020B0604020202020204" pitchFamily="34" charset="0"/>
                        </a:rPr>
                        <a:t>o/w PRDP District Development</a:t>
                      </a:r>
                      <a:endParaRPr dirty="0" sz="1800" lang="en-US">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vMerge="1">
                  <a:txBody>
                    <a:bodyPr/>
                    <a:p>
                      <a:endParaRPr lang="en-US"/>
                    </a:p>
                  </a:txBody>
                </a:tc>
              </a:tr>
              <a:tr h="270746">
                <a:tc>
                  <a:txBody>
                    <a:bodyPr/>
                    <a:p>
                      <a:pPr algn="just" marL="0" marR="0">
                        <a:lnSpc>
                          <a:spcPct val="107000"/>
                        </a:lnSpc>
                        <a:spcBef>
                          <a:spcPts val="0"/>
                        </a:spcBef>
                        <a:spcAft>
                          <a:spcPts val="0"/>
                        </a:spcAft>
                      </a:pPr>
                      <a:r>
                        <a:rPr dirty="0" sz="1800" lang="en-GB">
                          <a:effectLst/>
                          <a:latin typeface="Arial" panose="020B0604020202020204" pitchFamily="34" charset="0"/>
                          <a:cs typeface="Arial" panose="020B0604020202020204" pitchFamily="34" charset="0"/>
                        </a:rPr>
                        <a:t>o/w PRDP Sub-county Development</a:t>
                      </a:r>
                      <a:endParaRPr dirty="0" sz="1800" lang="en-US">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vMerge="1">
                  <a:txBody>
                    <a:bodyPr/>
                    <a:p>
                      <a:endParaRPr lang="en-US"/>
                    </a:p>
                  </a:txBody>
                </a:tc>
              </a:tr>
              <a:tr h="270746">
                <a:tc>
                  <a:txBody>
                    <a:bodyPr/>
                    <a:p>
                      <a:pPr algn="just" marL="0" marR="0">
                        <a:lnSpc>
                          <a:spcPct val="107000"/>
                        </a:lnSpc>
                        <a:spcBef>
                          <a:spcPts val="0"/>
                        </a:spcBef>
                        <a:spcAft>
                          <a:spcPts val="0"/>
                        </a:spcAft>
                      </a:pPr>
                      <a:r>
                        <a:rPr dirty="0" sz="1800" lang="en-GB">
                          <a:effectLst/>
                          <a:latin typeface="Arial" panose="020B0604020202020204" pitchFamily="34" charset="0"/>
                          <a:cs typeface="Arial" panose="020B0604020202020204" pitchFamily="34" charset="0"/>
                        </a:rPr>
                        <a:t>o/w LRDP District Development</a:t>
                      </a:r>
                      <a:endParaRPr dirty="0" sz="1800" lang="en-US">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vMerge="1">
                  <a:txBody>
                    <a:bodyPr/>
                    <a:p>
                      <a:endParaRPr lang="en-US"/>
                    </a:p>
                  </a:txBody>
                </a:tc>
              </a:tr>
              <a:tr h="270746">
                <a:tc>
                  <a:txBody>
                    <a:bodyPr/>
                    <a:p>
                      <a:pPr algn="just" marL="0" marR="0">
                        <a:lnSpc>
                          <a:spcPct val="107000"/>
                        </a:lnSpc>
                        <a:spcBef>
                          <a:spcPts val="0"/>
                        </a:spcBef>
                        <a:spcAft>
                          <a:spcPts val="0"/>
                        </a:spcAft>
                      </a:pPr>
                      <a:r>
                        <a:rPr dirty="0" sz="1800" lang="en-GB">
                          <a:effectLst/>
                          <a:latin typeface="Arial" panose="020B0604020202020204" pitchFamily="34" charset="0"/>
                          <a:cs typeface="Arial" panose="020B0604020202020204" pitchFamily="34" charset="0"/>
                        </a:rPr>
                        <a:t>o/w LRDP Sub-county Development</a:t>
                      </a:r>
                      <a:endParaRPr dirty="0" sz="1800" lang="en-US">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vMerge="1">
                  <a:txBody>
                    <a:bodyPr/>
                    <a:p>
                      <a:endParaRPr lang="en-US"/>
                    </a:p>
                  </a:txBody>
                </a:tc>
              </a:tr>
              <a:tr h="270746">
                <a:tc>
                  <a:txBody>
                    <a:bodyPr/>
                    <a:p>
                      <a:pPr algn="just" marL="0" marR="0">
                        <a:lnSpc>
                          <a:spcPct val="107000"/>
                        </a:lnSpc>
                        <a:spcBef>
                          <a:spcPts val="0"/>
                        </a:spcBef>
                        <a:spcAft>
                          <a:spcPts val="0"/>
                        </a:spcAft>
                      </a:pPr>
                      <a:r>
                        <a:rPr dirty="0" sz="1800" lang="en-GB">
                          <a:effectLst/>
                          <a:latin typeface="Arial" panose="020B0604020202020204" pitchFamily="34" charset="0"/>
                          <a:cs typeface="Arial" panose="020B0604020202020204" pitchFamily="34" charset="0"/>
                        </a:rPr>
                        <a:t>o/w LG Grant  District </a:t>
                      </a:r>
                      <a:r>
                        <a:rPr dirty="0" sz="1800" lang="en-GB" smtClean="0">
                          <a:effectLst/>
                          <a:latin typeface="Arial" panose="020B0604020202020204" pitchFamily="34" charset="0"/>
                          <a:cs typeface="Arial" panose="020B0604020202020204" pitchFamily="34" charset="0"/>
                        </a:rPr>
                        <a:t>Development</a:t>
                      </a:r>
                      <a:endParaRPr dirty="0" sz="1800" lang="en-US">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vMerge="1">
                  <a:txBody>
                    <a:bodyPr/>
                    <a:p>
                      <a:endParaRPr lang="en-US"/>
                    </a:p>
                  </a:txBody>
                </a:tc>
              </a:tr>
              <a:tr h="270746">
                <a:tc>
                  <a:txBody>
                    <a:bodyPr/>
                    <a:p>
                      <a:pPr algn="just" marL="0" marR="0">
                        <a:lnSpc>
                          <a:spcPct val="107000"/>
                        </a:lnSpc>
                        <a:spcBef>
                          <a:spcPts val="0"/>
                        </a:spcBef>
                        <a:spcAft>
                          <a:spcPts val="0"/>
                        </a:spcAft>
                      </a:pPr>
                      <a:r>
                        <a:rPr dirty="0" sz="1800" lang="en-GB">
                          <a:effectLst/>
                          <a:latin typeface="Arial" panose="020B0604020202020204" pitchFamily="34" charset="0"/>
                          <a:cs typeface="Arial" panose="020B0604020202020204" pitchFamily="34" charset="0"/>
                        </a:rPr>
                        <a:t>o/w LG Grant Sub-county Development</a:t>
                      </a:r>
                      <a:endParaRPr dirty="0" sz="1800" lang="en-US">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vMerge="1">
                  <a:txBody>
                    <a:bodyPr/>
                    <a:p>
                      <a:endParaRPr lang="en-US"/>
                    </a:p>
                  </a:txBody>
                </a:tc>
              </a:tr>
              <a:tr h="932070">
                <a:tc>
                  <a:txBody>
                    <a:bodyPr/>
                    <a:p>
                      <a:pPr marL="0" marR="0">
                        <a:lnSpc>
                          <a:spcPct val="107000"/>
                        </a:lnSpc>
                        <a:spcBef>
                          <a:spcPts val="0"/>
                        </a:spcBef>
                        <a:spcAft>
                          <a:spcPts val="0"/>
                        </a:spcAft>
                        <a:tabLst>
                          <a:tab algn="l" pos="278130"/>
                        </a:tabLst>
                      </a:pPr>
                      <a:r>
                        <a:rPr dirty="0" sz="1800" lang="en-GB">
                          <a:effectLst/>
                          <a:latin typeface="Arial" panose="020B0604020202020204" pitchFamily="34" charset="0"/>
                          <a:cs typeface="Arial" panose="020B0604020202020204" pitchFamily="34" charset="0"/>
                        </a:rPr>
                        <a:t>o/w Refugee Hosting Districts - (USMID)</a:t>
                      </a:r>
                      <a:endParaRPr dirty="0" sz="1800" lang="en-US">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p>
                      <a:pPr algn="just" indent="-342900" lvl="0" marL="342900" marR="0">
                        <a:lnSpc>
                          <a:spcPct val="120000"/>
                        </a:lnSpc>
                        <a:spcBef>
                          <a:spcPts val="0"/>
                        </a:spcBef>
                        <a:spcAft>
                          <a:spcPts val="0"/>
                        </a:spcAft>
                        <a:buFont typeface="Calibri" panose="020F0502020204030204" pitchFamily="34" charset="0"/>
                        <a:buChar char="-"/>
                      </a:pPr>
                      <a:r>
                        <a:rPr dirty="0" sz="1800" lang="en-GB">
                          <a:effectLst/>
                          <a:latin typeface="Arial" panose="020B0604020202020204" pitchFamily="34" charset="0"/>
                          <a:cs typeface="Arial" panose="020B0604020202020204" pitchFamily="34" charset="0"/>
                        </a:rPr>
                        <a:t>Strengthen LGs ability to cope with refugee influx and to deliver critical infrastructure to host communities/LGs as well as refugees</a:t>
                      </a:r>
                      <a:endParaRPr dirty="0" sz="1800" lang="en-US">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r>
              <a:tr h="293497">
                <a:tc>
                  <a:txBody>
                    <a:bodyPr/>
                    <a:p>
                      <a:pPr marL="0" marR="0">
                        <a:lnSpc>
                          <a:spcPct val="107000"/>
                        </a:lnSpc>
                        <a:spcBef>
                          <a:spcPts val="0"/>
                        </a:spcBef>
                        <a:spcAft>
                          <a:spcPts val="0"/>
                        </a:spcAft>
                        <a:tabLst>
                          <a:tab algn="l" pos="278130"/>
                        </a:tabLst>
                      </a:pPr>
                      <a:r>
                        <a:rPr dirty="0" sz="1800" lang="en-GB">
                          <a:effectLst/>
                          <a:latin typeface="Arial" panose="020B0604020202020204" pitchFamily="34" charset="0"/>
                          <a:cs typeface="Arial" panose="020B0604020202020204" pitchFamily="34" charset="0"/>
                        </a:rPr>
                        <a:t>Urban Discretionary Development Equalisation Grant</a:t>
                      </a:r>
                      <a:endParaRPr dirty="0" sz="1800" lang="en-US">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rowSpan="7">
                  <a:txBody>
                    <a:bodyPr/>
                    <a:p>
                      <a:pPr algn="just" indent="-342900" lvl="0" marL="342900" marR="0">
                        <a:lnSpc>
                          <a:spcPct val="120000"/>
                        </a:lnSpc>
                        <a:spcBef>
                          <a:spcPts val="0"/>
                        </a:spcBef>
                        <a:spcAft>
                          <a:spcPts val="0"/>
                        </a:spcAft>
                        <a:buFont typeface="Calibri" panose="020F0502020204030204" pitchFamily="34" charset="0"/>
                        <a:buChar char="-"/>
                      </a:pPr>
                      <a:r>
                        <a:rPr dirty="0" sz="1800" lang="en-GB">
                          <a:effectLst/>
                          <a:latin typeface="Arial" panose="020B0604020202020204" pitchFamily="34" charset="0"/>
                          <a:cs typeface="Arial" panose="020B0604020202020204" pitchFamily="34" charset="0"/>
                        </a:rPr>
                        <a:t>Address development needs of urban areas</a:t>
                      </a:r>
                      <a:endParaRPr dirty="0" sz="1800" lang="en-US">
                        <a:effectLst/>
                        <a:latin typeface="Arial" panose="020B0604020202020204" pitchFamily="34" charset="0"/>
                        <a:cs typeface="Arial" panose="020B0604020202020204" pitchFamily="34" charset="0"/>
                      </a:endParaRPr>
                    </a:p>
                    <a:p>
                      <a:pPr algn="just" indent="-342900" lvl="0" marL="342900" marR="0">
                        <a:lnSpc>
                          <a:spcPct val="120000"/>
                        </a:lnSpc>
                        <a:spcBef>
                          <a:spcPts val="0"/>
                        </a:spcBef>
                        <a:spcAft>
                          <a:spcPts val="0"/>
                        </a:spcAft>
                        <a:buFont typeface="Calibri" panose="020F0502020204030204" pitchFamily="34" charset="0"/>
                        <a:buChar char="-"/>
                      </a:pPr>
                      <a:r>
                        <a:rPr dirty="0" sz="1800" lang="en-GB">
                          <a:effectLst/>
                          <a:latin typeface="Arial" panose="020B0604020202020204" pitchFamily="34" charset="0"/>
                          <a:cs typeface="Arial" panose="020B0604020202020204" pitchFamily="34" charset="0"/>
                        </a:rPr>
                        <a:t>Provide discretion to LGs to fund local priorities </a:t>
                      </a:r>
                      <a:endParaRPr dirty="0" sz="1800" lang="en-US">
                        <a:effectLst/>
                        <a:latin typeface="Arial" panose="020B0604020202020204" pitchFamily="34" charset="0"/>
                        <a:cs typeface="Arial" panose="020B0604020202020204" pitchFamily="34" charset="0"/>
                      </a:endParaRPr>
                    </a:p>
                    <a:p>
                      <a:pPr algn="just" indent="-342900" lvl="0" marL="342900" marR="0">
                        <a:lnSpc>
                          <a:spcPct val="120000"/>
                        </a:lnSpc>
                        <a:spcBef>
                          <a:spcPts val="0"/>
                        </a:spcBef>
                        <a:spcAft>
                          <a:spcPts val="0"/>
                        </a:spcAft>
                        <a:buFont typeface="Calibri" panose="020F0502020204030204" pitchFamily="34" charset="0"/>
                        <a:buChar char="-"/>
                      </a:pPr>
                      <a:r>
                        <a:rPr dirty="0" sz="1800" lang="en-GB">
                          <a:effectLst/>
                          <a:latin typeface="Arial" panose="020B0604020202020204" pitchFamily="34" charset="0"/>
                          <a:cs typeface="Arial" panose="020B0604020202020204" pitchFamily="34" charset="0"/>
                        </a:rPr>
                        <a:t>Increase adequacy of funding whilst giving preferential treatment to LGs that are lagging behind the national average standard for a particular service</a:t>
                      </a:r>
                      <a:endParaRPr dirty="0" sz="1800" lang="en-US">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r>
              <a:tr h="293497">
                <a:tc>
                  <a:txBody>
                    <a:bodyPr/>
                    <a:p>
                      <a:pPr marL="0" marR="0">
                        <a:lnSpc>
                          <a:spcPct val="107000"/>
                        </a:lnSpc>
                        <a:spcBef>
                          <a:spcPts val="0"/>
                        </a:spcBef>
                        <a:spcAft>
                          <a:spcPts val="0"/>
                        </a:spcAft>
                        <a:tabLst>
                          <a:tab algn="l" pos="278130"/>
                        </a:tabLst>
                      </a:pPr>
                      <a:r>
                        <a:rPr dirty="0" sz="1800" lang="en-US" smtClean="0">
                          <a:effectLst/>
                          <a:latin typeface="Arial" panose="020B0604020202020204" pitchFamily="34" charset="0"/>
                          <a:ea typeface="Calibri" panose="020F0502020204030204" pitchFamily="34" charset="0"/>
                          <a:cs typeface="Arial" panose="020B0604020202020204" pitchFamily="34" charset="0"/>
                        </a:rPr>
                        <a:t>o/w LG Grant</a:t>
                      </a:r>
                      <a:r>
                        <a:rPr baseline="0" dirty="0" sz="1800" lang="en-US" smtClean="0">
                          <a:effectLst/>
                          <a:latin typeface="Arial" panose="020B0604020202020204" pitchFamily="34" charset="0"/>
                          <a:ea typeface="Calibri" panose="020F0502020204030204" pitchFamily="34" charset="0"/>
                          <a:cs typeface="Arial" panose="020B0604020202020204" pitchFamily="34" charset="0"/>
                        </a:rPr>
                        <a:t> </a:t>
                      </a:r>
                      <a:r>
                        <a:rPr dirty="0" sz="1800" lang="en-US" smtClean="0">
                          <a:effectLst/>
                          <a:latin typeface="Arial" panose="020B0604020202020204" pitchFamily="34" charset="0"/>
                          <a:ea typeface="Calibri" panose="020F0502020204030204" pitchFamily="34" charset="0"/>
                          <a:cs typeface="Arial" panose="020B0604020202020204" pitchFamily="34" charset="0"/>
                        </a:rPr>
                        <a:t>City Development</a:t>
                      </a:r>
                      <a:endParaRPr dirty="0" sz="1800" lang="en-US">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vMerge="1">
                  <a:txBody>
                    <a:bodyPr/>
                    <a:p>
                      <a:endParaRPr lang="en-US"/>
                    </a:p>
                  </a:txBody>
                </a:tc>
              </a:tr>
              <a:tr h="270746">
                <a:tc>
                  <a:txBody>
                    <a:bodyPr/>
                    <a:p>
                      <a:pPr algn="just" marL="0" marR="0">
                        <a:lnSpc>
                          <a:spcPct val="107000"/>
                        </a:lnSpc>
                        <a:spcBef>
                          <a:spcPts val="0"/>
                        </a:spcBef>
                        <a:spcAft>
                          <a:spcPts val="0"/>
                        </a:spcAft>
                      </a:pPr>
                      <a:r>
                        <a:rPr dirty="0" sz="1800" lang="en-GB">
                          <a:effectLst/>
                          <a:latin typeface="Arial" panose="020B0604020202020204" pitchFamily="34" charset="0"/>
                          <a:cs typeface="Arial" panose="020B0604020202020204" pitchFamily="34" charset="0"/>
                        </a:rPr>
                        <a:t>o/w Municipal USMID </a:t>
                      </a:r>
                      <a:endParaRPr dirty="0" sz="1800" lang="en-US">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vMerge="1">
                  <a:txBody>
                    <a:bodyPr/>
                    <a:p>
                      <a:endParaRPr lang="en-US"/>
                    </a:p>
                  </a:txBody>
                </a:tc>
              </a:tr>
              <a:tr h="270746">
                <a:tc>
                  <a:txBody>
                    <a:bodyPr/>
                    <a:p>
                      <a:pPr algn="just" marL="0" marR="0">
                        <a:lnSpc>
                          <a:spcPct val="107000"/>
                        </a:lnSpc>
                        <a:spcBef>
                          <a:spcPts val="0"/>
                        </a:spcBef>
                        <a:spcAft>
                          <a:spcPts val="0"/>
                        </a:spcAft>
                      </a:pPr>
                      <a:r>
                        <a:rPr dirty="0" sz="1800" lang="en-GB">
                          <a:effectLst/>
                          <a:latin typeface="Arial Narrow" panose="020B0606020202030204" pitchFamily="34" charset="0"/>
                        </a:rPr>
                        <a:t>o/w Division – USMID</a:t>
                      </a:r>
                      <a:endParaRPr dirty="0" sz="1800" lang="en-US">
                        <a:effectLst/>
                        <a:latin typeface="Arial Narrow" panose="020B0606020202030204" pitchFamily="34" charset="0"/>
                        <a:ea typeface="Calibri" panose="020F0502020204030204" pitchFamily="34" charset="0"/>
                        <a:cs typeface="Times New Roman" panose="02020603050405020304" pitchFamily="18" charset="0"/>
                      </a:endParaRPr>
                    </a:p>
                  </a:txBody>
                  <a:tcPr marL="68580" marR="68580" marT="0" marB="0"/>
                </a:tc>
                <a:tc vMerge="1">
                  <a:txBody>
                    <a:bodyPr/>
                    <a:p>
                      <a:endParaRPr lang="en-US"/>
                    </a:p>
                  </a:txBody>
                </a:tc>
              </a:tr>
              <a:tr h="270746">
                <a:tc>
                  <a:txBody>
                    <a:bodyPr/>
                    <a:p>
                      <a:pPr algn="just" marL="0" marR="0">
                        <a:lnSpc>
                          <a:spcPct val="107000"/>
                        </a:lnSpc>
                        <a:spcBef>
                          <a:spcPts val="0"/>
                        </a:spcBef>
                        <a:spcAft>
                          <a:spcPts val="0"/>
                        </a:spcAft>
                      </a:pPr>
                      <a:r>
                        <a:rPr dirty="0" sz="1800" lang="en-GB">
                          <a:effectLst/>
                          <a:latin typeface="Arial Narrow" panose="020B0606020202030204" pitchFamily="34" charset="0"/>
                        </a:rPr>
                        <a:t>o/w Municipal – non USMID </a:t>
                      </a:r>
                      <a:endParaRPr dirty="0" sz="1800" lang="en-US">
                        <a:effectLst/>
                        <a:latin typeface="Arial Narrow" panose="020B0606020202030204" pitchFamily="34" charset="0"/>
                        <a:ea typeface="Calibri" panose="020F0502020204030204" pitchFamily="34" charset="0"/>
                        <a:cs typeface="Times New Roman" panose="02020603050405020304" pitchFamily="18" charset="0"/>
                      </a:endParaRPr>
                    </a:p>
                  </a:txBody>
                  <a:tcPr marL="68580" marR="68580" marT="0" marB="0"/>
                </a:tc>
                <a:tc vMerge="1">
                  <a:txBody>
                    <a:bodyPr/>
                    <a:p>
                      <a:endParaRPr lang="en-US"/>
                    </a:p>
                  </a:txBody>
                </a:tc>
              </a:tr>
              <a:tr h="270746">
                <a:tc>
                  <a:txBody>
                    <a:bodyPr/>
                    <a:p>
                      <a:pPr algn="just" marL="0" marR="0">
                        <a:lnSpc>
                          <a:spcPct val="107000"/>
                        </a:lnSpc>
                        <a:spcBef>
                          <a:spcPts val="0"/>
                        </a:spcBef>
                        <a:spcAft>
                          <a:spcPts val="0"/>
                        </a:spcAft>
                      </a:pPr>
                      <a:r>
                        <a:rPr dirty="0" sz="1800" lang="en-GB">
                          <a:effectLst/>
                          <a:latin typeface="Arial Narrow" panose="020B0606020202030204" pitchFamily="34" charset="0"/>
                        </a:rPr>
                        <a:t>o/w Division – non USMID</a:t>
                      </a:r>
                      <a:endParaRPr dirty="0" sz="1800" lang="en-US">
                        <a:effectLst/>
                        <a:latin typeface="Arial Narrow" panose="020B0606020202030204" pitchFamily="34" charset="0"/>
                        <a:ea typeface="Calibri" panose="020F0502020204030204" pitchFamily="34" charset="0"/>
                        <a:cs typeface="Times New Roman" panose="02020603050405020304" pitchFamily="18" charset="0"/>
                      </a:endParaRPr>
                    </a:p>
                  </a:txBody>
                  <a:tcPr marL="68580" marR="68580" marT="0" marB="0"/>
                </a:tc>
                <a:tc vMerge="1">
                  <a:txBody>
                    <a:bodyPr/>
                    <a:p>
                      <a:endParaRPr lang="en-US"/>
                    </a:p>
                  </a:txBody>
                </a:tc>
              </a:tr>
              <a:tr h="450316">
                <a:tc>
                  <a:txBody>
                    <a:bodyPr/>
                    <a:p>
                      <a:pPr algn="just" marL="0" marR="0">
                        <a:lnSpc>
                          <a:spcPct val="107000"/>
                        </a:lnSpc>
                        <a:spcBef>
                          <a:spcPts val="0"/>
                        </a:spcBef>
                        <a:spcAft>
                          <a:spcPts val="0"/>
                        </a:spcAft>
                      </a:pPr>
                      <a:r>
                        <a:rPr dirty="0" sz="1800" lang="en-GB">
                          <a:effectLst/>
                        </a:rPr>
                        <a:t>o/w Town Councils </a:t>
                      </a:r>
                      <a:endParaRPr dirty="0" sz="1800" lang="en-US">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vMerge="1">
                  <a:txBody>
                    <a:bodyPr/>
                    <a:p>
                      <a:endParaRPr lang="en-US"/>
                    </a:p>
                  </a:txBody>
                </a:tc>
              </a:tr>
            </a:tbl>
          </a:graphicData>
        </a:graphic>
      </p:graphicFrame>
      <p:sp>
        <p:nvSpPr>
          <p:cNvPr id="1048618" name="Slide Number Placeholder 2"/>
          <p:cNvSpPr>
            <a:spLocks noGrp="1"/>
          </p:cNvSpPr>
          <p:nvPr>
            <p:ph type="sldNum" sz="quarter" idx="12"/>
          </p:nvPr>
        </p:nvSpPr>
        <p:spPr/>
        <p:txBody>
          <a:bodyPr/>
          <a:p>
            <a:fld id="{52A4F15D-8E49-495E-8C38-B6C68B07BE1E}" type="slidenum">
              <a:rPr lang="en-GB" smtClean="0"/>
              <a:t>6</a:t>
            </a:fld>
            <a:endParaRPr lang="en-GB"/>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67" name=""/>
        <p:cNvGrpSpPr/>
        <p:nvPr/>
      </p:nvGrpSpPr>
      <p:grpSpPr>
        <a:xfrm>
          <a:off x="0" y="0"/>
          <a:ext cx="0" cy="0"/>
          <a:chOff x="0" y="0"/>
          <a:chExt cx="0" cy="0"/>
        </a:xfrm>
      </p:grpSpPr>
      <p:sp>
        <p:nvSpPr>
          <p:cNvPr id="1048619" name="Title 1"/>
          <p:cNvSpPr>
            <a:spLocks noGrp="1"/>
          </p:cNvSpPr>
          <p:nvPr>
            <p:ph type="title"/>
          </p:nvPr>
        </p:nvSpPr>
        <p:spPr>
          <a:xfrm>
            <a:off x="751114" y="365125"/>
            <a:ext cx="10602685" cy="429531"/>
          </a:xfrm>
        </p:spPr>
        <p:txBody>
          <a:bodyPr>
            <a:normAutofit fontScale="90000"/>
          </a:bodyPr>
          <a:p>
            <a:pPr algn="ctr"/>
            <a:r>
              <a:rPr dirty="0" lang="en-US"/>
              <a:t/>
            </a:r>
            <a:br>
              <a:rPr dirty="0" lang="en-US"/>
            </a:br>
            <a:r>
              <a:rPr b="1" dirty="0" sz="4000" lang="en-US" smtClean="0">
                <a:latin typeface="Arial" panose="020B0604020202020204" pitchFamily="34" charset="0"/>
                <a:cs typeface="Arial" panose="020B0604020202020204" pitchFamily="34" charset="0"/>
              </a:rPr>
              <a:t>Allocation of DDEG</a:t>
            </a:r>
            <a:endParaRPr b="1" dirty="0" sz="4000" lang="en-US">
              <a:latin typeface="Arial" panose="020B0604020202020204" pitchFamily="34" charset="0"/>
              <a:cs typeface="Arial" panose="020B0604020202020204" pitchFamily="34" charset="0"/>
            </a:endParaRPr>
          </a:p>
        </p:txBody>
      </p:sp>
      <p:sp>
        <p:nvSpPr>
          <p:cNvPr id="1048620" name="Content Placeholder 2"/>
          <p:cNvSpPr>
            <a:spLocks noGrp="1"/>
          </p:cNvSpPr>
          <p:nvPr>
            <p:ph idx="1"/>
          </p:nvPr>
        </p:nvSpPr>
        <p:spPr>
          <a:xfrm>
            <a:off x="309489" y="1209821"/>
            <a:ext cx="11493305" cy="5430129"/>
          </a:xfrm>
        </p:spPr>
        <p:txBody>
          <a:bodyPr>
            <a:normAutofit fontScale="25750" lnSpcReduction="20000"/>
          </a:bodyPr>
          <a:p>
            <a:pPr indent="0" marL="0">
              <a:buNone/>
            </a:pPr>
            <a:r>
              <a:rPr b="1" dirty="0" sz="9600" lang="en-US">
                <a:latin typeface="Arial" panose="020B0604020202020204" pitchFamily="34" charset="0"/>
                <a:cs typeface="Arial" panose="020B0604020202020204" pitchFamily="34" charset="0"/>
              </a:rPr>
              <a:t>DDEG is allocated in a three (3) step process:</a:t>
            </a:r>
            <a:br>
              <a:rPr b="1" dirty="0" sz="9600" lang="en-US">
                <a:latin typeface="Arial" panose="020B0604020202020204" pitchFamily="34" charset="0"/>
                <a:cs typeface="Arial" panose="020B0604020202020204" pitchFamily="34" charset="0"/>
              </a:rPr>
            </a:br>
            <a:endParaRPr dirty="0" sz="9600" lang="en-GB" smtClean="0">
              <a:latin typeface="Arial" panose="020B0604020202020204" pitchFamily="34" charset="0"/>
              <a:cs typeface="Arial" panose="020B0604020202020204" pitchFamily="34" charset="0"/>
            </a:endParaRPr>
          </a:p>
          <a:p>
            <a:pPr indent="0" marL="0">
              <a:buNone/>
            </a:pPr>
            <a:r>
              <a:rPr dirty="0" sz="9600" lang="en-GB" smtClean="0">
                <a:latin typeface="Arial" panose="020B0604020202020204" pitchFamily="34" charset="0"/>
                <a:cs typeface="Arial" panose="020B0604020202020204" pitchFamily="34" charset="0"/>
              </a:rPr>
              <a:t>1</a:t>
            </a:r>
            <a:r>
              <a:rPr dirty="0" sz="9600" lang="en-GB">
                <a:latin typeface="Arial" panose="020B0604020202020204" pitchFamily="34" charset="0"/>
                <a:cs typeface="Arial" panose="020B0604020202020204" pitchFamily="34" charset="0"/>
              </a:rPr>
              <a:t>. </a:t>
            </a:r>
            <a:r>
              <a:rPr b="1" dirty="0" sz="9600" lang="en-GB">
                <a:solidFill>
                  <a:schemeClr val="accent2">
                    <a:lumMod val="75000"/>
                  </a:schemeClr>
                </a:solidFill>
                <a:latin typeface="Arial" panose="020B0604020202020204" pitchFamily="34" charset="0"/>
                <a:cs typeface="Arial" panose="020B0604020202020204" pitchFamily="34" charset="0"/>
              </a:rPr>
              <a:t>Step 1</a:t>
            </a:r>
            <a:r>
              <a:rPr dirty="0" sz="9600" lang="en-GB">
                <a:latin typeface="Arial" panose="020B0604020202020204" pitchFamily="34" charset="0"/>
                <a:cs typeface="Arial" panose="020B0604020202020204" pitchFamily="34" charset="0"/>
              </a:rPr>
              <a:t>: Is to allocate the DDEG resources </a:t>
            </a:r>
            <a:r>
              <a:rPr b="1" dirty="0" sz="9600" lang="en-GB">
                <a:latin typeface="Arial" panose="020B0604020202020204" pitchFamily="34" charset="0"/>
                <a:cs typeface="Arial" panose="020B0604020202020204" pitchFamily="34" charset="0"/>
              </a:rPr>
              <a:t>across the windows </a:t>
            </a:r>
            <a:r>
              <a:rPr dirty="0" sz="9600" lang="en-GB">
                <a:latin typeface="Arial" panose="020B0604020202020204" pitchFamily="34" charset="0"/>
                <a:cs typeface="Arial" panose="020B0604020202020204" pitchFamily="34" charset="0"/>
              </a:rPr>
              <a:t>(above) to ensure that:</a:t>
            </a:r>
          </a:p>
          <a:p>
            <a:pPr lvl="2">
              <a:buFont typeface="Wingdings" panose="05000000000000000000" pitchFamily="2" charset="2"/>
              <a:buChar char="q"/>
            </a:pPr>
            <a:r>
              <a:rPr dirty="0" sz="9600" lang="en-GB">
                <a:latin typeface="Arial" panose="020B0604020202020204" pitchFamily="34" charset="0"/>
                <a:cs typeface="Arial" panose="020B0604020202020204" pitchFamily="34" charset="0"/>
              </a:rPr>
              <a:t>The affirmative action nature of PRDP and LRDP projects is maintained</a:t>
            </a:r>
          </a:p>
          <a:p>
            <a:pPr lvl="2">
              <a:buFont typeface="Wingdings" panose="05000000000000000000" pitchFamily="2" charset="2"/>
              <a:buChar char="q"/>
            </a:pPr>
            <a:r>
              <a:rPr dirty="0" sz="9600" lang="en-GB">
                <a:latin typeface="Arial" panose="020B0604020202020204" pitchFamily="34" charset="0"/>
                <a:cs typeface="Arial" panose="020B0604020202020204" pitchFamily="34" charset="0"/>
              </a:rPr>
              <a:t>The World Bank funding </a:t>
            </a:r>
            <a:r>
              <a:rPr dirty="0" sz="9600" lang="en-GB" smtClean="0">
                <a:latin typeface="Arial" panose="020B0604020202020204" pitchFamily="34" charset="0"/>
                <a:cs typeface="Arial" panose="020B0604020202020204" pitchFamily="34" charset="0"/>
              </a:rPr>
              <a:t>for the </a:t>
            </a:r>
            <a:r>
              <a:rPr dirty="0" sz="9600" lang="en-GB">
                <a:latin typeface="Arial" panose="020B0604020202020204" pitchFamily="34" charset="0"/>
                <a:cs typeface="Arial" panose="020B0604020202020204" pitchFamily="34" charset="0"/>
              </a:rPr>
              <a:t>USMID Municipalities and refugee hosting districts can be retained, as </a:t>
            </a:r>
            <a:r>
              <a:rPr dirty="0" sz="9600" lang="en-US">
                <a:latin typeface="Arial" panose="020B0604020202020204" pitchFamily="34" charset="0"/>
                <a:cs typeface="Arial" panose="020B0604020202020204" pitchFamily="34" charset="0"/>
              </a:rPr>
              <a:t>per financing agreement between the World Bank and the Government of Uganda</a:t>
            </a:r>
          </a:p>
          <a:p>
            <a:pPr indent="0" marL="0">
              <a:buNone/>
            </a:pPr>
            <a:r>
              <a:rPr dirty="0" sz="9600" lang="en-GB">
                <a:latin typeface="Arial" panose="020B0604020202020204" pitchFamily="34" charset="0"/>
                <a:cs typeface="Arial" panose="020B0604020202020204" pitchFamily="34" charset="0"/>
              </a:rPr>
              <a:t>On this basis, the allocation of DDEG resources across windows is based on historical allocations.</a:t>
            </a:r>
          </a:p>
          <a:p>
            <a:pPr indent="0" marL="0">
              <a:buNone/>
            </a:pPr>
            <a:r>
              <a:rPr dirty="0" sz="9600" lang="en-GB">
                <a:latin typeface="Arial" panose="020B0604020202020204" pitchFamily="34" charset="0"/>
                <a:cs typeface="Arial" panose="020B0604020202020204" pitchFamily="34" charset="0"/>
              </a:rPr>
              <a:t>2</a:t>
            </a:r>
            <a:r>
              <a:rPr b="1" dirty="0" sz="9600" lang="en-GB">
                <a:latin typeface="Arial" panose="020B0604020202020204" pitchFamily="34" charset="0"/>
                <a:cs typeface="Arial" panose="020B0604020202020204" pitchFamily="34" charset="0"/>
              </a:rPr>
              <a:t>. </a:t>
            </a:r>
            <a:r>
              <a:rPr b="1" dirty="0" sz="9600" lang="en-GB">
                <a:solidFill>
                  <a:schemeClr val="accent2">
                    <a:lumMod val="75000"/>
                  </a:schemeClr>
                </a:solidFill>
                <a:latin typeface="Arial" panose="020B0604020202020204" pitchFamily="34" charset="0"/>
                <a:cs typeface="Arial" panose="020B0604020202020204" pitchFamily="34" charset="0"/>
              </a:rPr>
              <a:t>Step 2</a:t>
            </a:r>
            <a:r>
              <a:rPr dirty="0" sz="9600" lang="en-GB">
                <a:latin typeface="Arial" panose="020B0604020202020204" pitchFamily="34" charset="0"/>
                <a:cs typeface="Arial" panose="020B0604020202020204" pitchFamily="34" charset="0"/>
              </a:rPr>
              <a:t>: is to allocate the DDEG between </a:t>
            </a:r>
            <a:r>
              <a:rPr b="1" dirty="0" sz="9600" lang="en-GB" smtClean="0">
                <a:latin typeface="Arial" panose="020B0604020202020204" pitchFamily="34" charset="0"/>
                <a:cs typeface="Arial" panose="020B0604020202020204" pitchFamily="34" charset="0"/>
              </a:rPr>
              <a:t>Districts/Cities/Municipalities </a:t>
            </a:r>
            <a:r>
              <a:rPr b="1" dirty="0" sz="9600" lang="en-GB">
                <a:latin typeface="Arial" panose="020B0604020202020204" pitchFamily="34" charset="0"/>
                <a:cs typeface="Arial" panose="020B0604020202020204" pitchFamily="34" charset="0"/>
              </a:rPr>
              <a:t>and Sub counties /Town councils / Divisions based on</a:t>
            </a:r>
            <a:r>
              <a:rPr dirty="0" sz="9600" lang="en-GB">
                <a:latin typeface="Arial" panose="020B0604020202020204" pitchFamily="34" charset="0"/>
                <a:cs typeface="Arial" panose="020B0604020202020204" pitchFamily="34" charset="0"/>
              </a:rPr>
              <a:t>:</a:t>
            </a:r>
          </a:p>
          <a:p>
            <a:pPr lvl="2">
              <a:buFont typeface="Wingdings" panose="05000000000000000000" pitchFamily="2" charset="2"/>
              <a:buChar char="q"/>
            </a:pPr>
            <a:r>
              <a:rPr dirty="0" sz="9600" lang="en-GB">
                <a:latin typeface="Arial" panose="020B0604020202020204" pitchFamily="34" charset="0"/>
                <a:cs typeface="Arial" panose="020B0604020202020204" pitchFamily="34" charset="0"/>
              </a:rPr>
              <a:t>The specific legal mandates of respective levels of local governments as stipulated in second schedule of the LG Act,</a:t>
            </a:r>
            <a:endParaRPr dirty="0" sz="9600" lang="en-US">
              <a:latin typeface="Arial" panose="020B0604020202020204" pitchFamily="34" charset="0"/>
              <a:cs typeface="Arial" panose="020B0604020202020204" pitchFamily="34" charset="0"/>
            </a:endParaRPr>
          </a:p>
          <a:p>
            <a:pPr lvl="2">
              <a:buFont typeface="Wingdings" panose="05000000000000000000" pitchFamily="2" charset="2"/>
              <a:buChar char="q"/>
            </a:pPr>
            <a:r>
              <a:rPr dirty="0" sz="9600" lang="en-GB">
                <a:latin typeface="Arial" panose="020B0604020202020204" pitchFamily="34" charset="0"/>
                <a:cs typeface="Arial" panose="020B0604020202020204" pitchFamily="34" charset="0"/>
              </a:rPr>
              <a:t>To ensure a certain level of equity in resource allocations within </a:t>
            </a:r>
            <a:r>
              <a:rPr dirty="0" sz="9600" lang="en-GB" smtClean="0">
                <a:latin typeface="Arial" panose="020B0604020202020204" pitchFamily="34" charset="0"/>
                <a:cs typeface="Arial" panose="020B0604020202020204" pitchFamily="34" charset="0"/>
              </a:rPr>
              <a:t>districts, Cities </a:t>
            </a:r>
            <a:r>
              <a:rPr dirty="0" sz="9600" lang="en-GB">
                <a:latin typeface="Arial" panose="020B0604020202020204" pitchFamily="34" charset="0"/>
                <a:cs typeface="Arial" panose="020B0604020202020204" pitchFamily="34" charset="0"/>
              </a:rPr>
              <a:t>and municipalities among lower levels of local governments,</a:t>
            </a:r>
          </a:p>
          <a:p>
            <a:pPr lvl="2">
              <a:buFont typeface="Wingdings" panose="05000000000000000000" pitchFamily="2" charset="2"/>
              <a:buChar char="q"/>
            </a:pPr>
            <a:r>
              <a:rPr dirty="0" sz="9600" lang="en-GB">
                <a:latin typeface="Arial" panose="020B0604020202020204" pitchFamily="34" charset="0"/>
                <a:cs typeface="Arial" panose="020B0604020202020204" pitchFamily="34" charset="0"/>
              </a:rPr>
              <a:t>Some windows of the DDEG are funded entirely by DP funded projects and have revised rule accordingly to cater for project specific objectives </a:t>
            </a:r>
          </a:p>
          <a:p>
            <a:pPr indent="0" marL="0">
              <a:buNone/>
            </a:pPr>
            <a:r>
              <a:rPr dirty="0" sz="9600" i="1" lang="en-GB">
                <a:solidFill>
                  <a:schemeClr val="accent2">
                    <a:lumMod val="75000"/>
                  </a:schemeClr>
                </a:solidFill>
                <a:latin typeface="Arial" panose="020B0604020202020204" pitchFamily="34" charset="0"/>
                <a:cs typeface="Arial" panose="020B0604020202020204" pitchFamily="34" charset="0"/>
              </a:rPr>
              <a:t>See table below –next slide.</a:t>
            </a:r>
            <a:endParaRPr dirty="0" sz="9600" i="1" lang="en-US">
              <a:solidFill>
                <a:schemeClr val="accent2">
                  <a:lumMod val="75000"/>
                </a:schemeClr>
              </a:solidFill>
              <a:latin typeface="Arial" panose="020B0604020202020204" pitchFamily="34" charset="0"/>
              <a:cs typeface="Arial" panose="020B0604020202020204" pitchFamily="34" charset="0"/>
            </a:endParaRPr>
          </a:p>
          <a:p>
            <a:pPr lvl="2">
              <a:buFont typeface="Courier New" panose="02070309020205020404" pitchFamily="49" charset="0"/>
              <a:buChar char="o"/>
            </a:pPr>
            <a:endParaRPr dirty="0" lang="en-US"/>
          </a:p>
          <a:p>
            <a:pPr indent="0" marL="0">
              <a:buNone/>
            </a:pPr>
            <a:endParaRPr dirty="0" lang="en-GB"/>
          </a:p>
          <a:p>
            <a:pPr indent="0" marL="0">
              <a:buNone/>
            </a:pPr>
            <a:endParaRPr dirty="0" lang="en-US"/>
          </a:p>
          <a:p>
            <a:pPr indent="0" lvl="1" marL="457200">
              <a:buNone/>
            </a:pPr>
            <a:endParaRPr dirty="0" sz="2800" lang="en-US"/>
          </a:p>
        </p:txBody>
      </p:sp>
      <p:sp>
        <p:nvSpPr>
          <p:cNvPr id="1048621" name="Slide Number Placeholder 3"/>
          <p:cNvSpPr>
            <a:spLocks noGrp="1"/>
          </p:cNvSpPr>
          <p:nvPr>
            <p:ph type="sldNum" sz="quarter" idx="12"/>
          </p:nvPr>
        </p:nvSpPr>
        <p:spPr/>
        <p:txBody>
          <a:bodyPr/>
          <a:p>
            <a:fld id="{52A4F15D-8E49-495E-8C38-B6C68B07BE1E}" type="slidenum">
              <a:rPr lang="en-GB" smtClean="0"/>
              <a:t>7</a:t>
            </a:fld>
            <a:endParaRPr lang="en-GB"/>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68" name=""/>
        <p:cNvGrpSpPr/>
        <p:nvPr/>
      </p:nvGrpSpPr>
      <p:grpSpPr>
        <a:xfrm>
          <a:off x="0" y="0"/>
          <a:ext cx="0" cy="0"/>
          <a:chOff x="0" y="0"/>
          <a:chExt cx="0" cy="0"/>
        </a:xfrm>
      </p:grpSpPr>
      <p:sp>
        <p:nvSpPr>
          <p:cNvPr id="1048622" name="Title 1"/>
          <p:cNvSpPr>
            <a:spLocks noGrp="1"/>
          </p:cNvSpPr>
          <p:nvPr>
            <p:ph type="title"/>
          </p:nvPr>
        </p:nvSpPr>
        <p:spPr/>
        <p:txBody>
          <a:bodyPr>
            <a:normAutofit/>
          </a:bodyPr>
          <a:p>
            <a:pPr algn="ctr"/>
            <a:r>
              <a:rPr b="1" dirty="0" sz="2800" lang="en-US">
                <a:latin typeface="Arial" panose="020B0604020202020204" pitchFamily="34" charset="0"/>
                <a:cs typeface="Arial" panose="020B0604020202020204" pitchFamily="34" charset="0"/>
              </a:rPr>
              <a:t>Step </a:t>
            </a:r>
            <a:r>
              <a:rPr b="1" dirty="0" sz="2800" lang="en-US" smtClean="0">
                <a:latin typeface="Arial" panose="020B0604020202020204" pitchFamily="34" charset="0"/>
                <a:cs typeface="Arial" panose="020B0604020202020204" pitchFamily="34" charset="0"/>
              </a:rPr>
              <a:t>2: </a:t>
            </a:r>
            <a:r>
              <a:rPr b="1" dirty="0" sz="2800" lang="en-US">
                <a:latin typeface="Arial" panose="020B0604020202020204" pitchFamily="34" charset="0"/>
                <a:cs typeface="Arial" panose="020B0604020202020204" pitchFamily="34" charset="0"/>
              </a:rPr>
              <a:t>DDEG Allocation </a:t>
            </a:r>
            <a:r>
              <a:rPr b="1" dirty="0" sz="2800" lang="en-GB">
                <a:latin typeface="Arial" panose="020B0604020202020204" pitchFamily="34" charset="0"/>
                <a:cs typeface="Arial" panose="020B0604020202020204" pitchFamily="34" charset="0"/>
              </a:rPr>
              <a:t>between </a:t>
            </a:r>
            <a:r>
              <a:rPr b="1" dirty="0" sz="2800" lang="en-GB" smtClean="0">
                <a:latin typeface="Arial" panose="020B0604020202020204" pitchFamily="34" charset="0"/>
                <a:cs typeface="Arial" panose="020B0604020202020204" pitchFamily="34" charset="0"/>
              </a:rPr>
              <a:t>Districts/Cities/Municipalities </a:t>
            </a:r>
            <a:r>
              <a:rPr b="1" dirty="0" sz="2800" lang="en-GB">
                <a:latin typeface="Arial" panose="020B0604020202020204" pitchFamily="34" charset="0"/>
                <a:cs typeface="Arial" panose="020B0604020202020204" pitchFamily="34" charset="0"/>
              </a:rPr>
              <a:t>and Sub counties /Town councils / Divisions</a:t>
            </a:r>
            <a:endParaRPr b="1" dirty="0" sz="2800" lang="en-US">
              <a:latin typeface="Arial" panose="020B0604020202020204" pitchFamily="34" charset="0"/>
              <a:cs typeface="Arial" panose="020B0604020202020204" pitchFamily="34" charset="0"/>
            </a:endParaRPr>
          </a:p>
        </p:txBody>
      </p:sp>
      <p:graphicFrame>
        <p:nvGraphicFramePr>
          <p:cNvPr id="4194307" name="Content Placeholder 3"/>
          <p:cNvGraphicFramePr>
            <a:graphicFrameLocks noGrp="1"/>
          </p:cNvGraphicFramePr>
          <p:nvPr>
            <p:ph idx="1"/>
          </p:nvPr>
        </p:nvGraphicFramePr>
        <p:xfrm>
          <a:off x="586853" y="1555846"/>
          <a:ext cx="10890914" cy="5417745"/>
        </p:xfrm>
        <a:graphic>
          <a:graphicData uri="http://schemas.openxmlformats.org/drawingml/2006/table">
            <a:tbl>
              <a:tblPr firstRow="1" firstCol="1" bandRow="1">
                <a:tableStyleId>{5C22544A-7EE6-4342-B048-85BDC9FD1C3A}</a:tableStyleId>
              </a:tblPr>
              <a:tblGrid>
                <a:gridCol w="5445457"/>
                <a:gridCol w="5445457"/>
              </a:tblGrid>
              <a:tr h="598150">
                <a:tc>
                  <a:txBody>
                    <a:bodyPr/>
                    <a:p>
                      <a:pPr marL="0" marR="0">
                        <a:lnSpc>
                          <a:spcPct val="107000"/>
                        </a:lnSpc>
                        <a:spcBef>
                          <a:spcPts val="0"/>
                        </a:spcBef>
                        <a:spcAft>
                          <a:spcPts val="0"/>
                        </a:spcAft>
                        <a:tabLst>
                          <a:tab algn="l" pos="278130"/>
                        </a:tabLst>
                      </a:pPr>
                      <a:r>
                        <a:rPr dirty="0" sz="1800" lang="en-GB">
                          <a:effectLst/>
                          <a:latin typeface="Arial" panose="020B0604020202020204" pitchFamily="34" charset="0"/>
                          <a:cs typeface="Arial" panose="020B0604020202020204" pitchFamily="34" charset="0"/>
                        </a:rPr>
                        <a:t>District Discretionary Development Equalisation Grant – windows </a:t>
                      </a:r>
                      <a:endParaRPr dirty="0" sz="1800" lang="en-US">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p>
                      <a:pPr algn="ctr" marL="0" marR="0">
                        <a:lnSpc>
                          <a:spcPct val="107000"/>
                        </a:lnSpc>
                        <a:spcBef>
                          <a:spcPts val="0"/>
                        </a:spcBef>
                        <a:spcAft>
                          <a:spcPts val="0"/>
                        </a:spcAft>
                        <a:tabLst>
                          <a:tab algn="l" pos="278130"/>
                        </a:tabLst>
                      </a:pPr>
                      <a:r>
                        <a:rPr sz="1800" lang="en-GB">
                          <a:effectLst/>
                          <a:latin typeface="Arial" panose="020B0604020202020204" pitchFamily="34" charset="0"/>
                          <a:cs typeface="Arial" panose="020B0604020202020204" pitchFamily="34" charset="0"/>
                        </a:rPr>
                        <a:t>Specific percentage allocated each level of LG</a:t>
                      </a:r>
                      <a:endParaRPr sz="1800" lang="en-US">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r>
              <a:tr h="292307">
                <a:tc>
                  <a:txBody>
                    <a:bodyPr/>
                    <a:p>
                      <a:pPr algn="just" marL="0" marR="0">
                        <a:lnSpc>
                          <a:spcPct val="107000"/>
                        </a:lnSpc>
                        <a:spcBef>
                          <a:spcPts val="0"/>
                        </a:spcBef>
                        <a:spcAft>
                          <a:spcPts val="0"/>
                        </a:spcAft>
                      </a:pPr>
                      <a:r>
                        <a:rPr dirty="0" sz="1800" lang="en-GB">
                          <a:effectLst/>
                          <a:latin typeface="Arial" panose="020B0604020202020204" pitchFamily="34" charset="0"/>
                          <a:cs typeface="Arial" panose="020B0604020202020204" pitchFamily="34" charset="0"/>
                        </a:rPr>
                        <a:t>o/w PRDP District Development</a:t>
                      </a:r>
                      <a:endParaRPr dirty="0" sz="1800" lang="en-US">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p>
                      <a:pPr algn="ctr" marL="0" marR="0">
                        <a:lnSpc>
                          <a:spcPct val="107000"/>
                        </a:lnSpc>
                        <a:spcBef>
                          <a:spcPts val="0"/>
                        </a:spcBef>
                        <a:spcAft>
                          <a:spcPts val="0"/>
                        </a:spcAft>
                      </a:pPr>
                      <a:r>
                        <a:rPr dirty="0" sz="1800" lang="en-GB">
                          <a:effectLst/>
                          <a:latin typeface="Arial" panose="020B0604020202020204" pitchFamily="34" charset="0"/>
                          <a:cs typeface="Arial" panose="020B0604020202020204" pitchFamily="34" charset="0"/>
                        </a:rPr>
                        <a:t>35%</a:t>
                      </a:r>
                      <a:endParaRPr dirty="0" sz="1800" lang="en-US">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r>
              <a:tr h="405984">
                <a:tc>
                  <a:txBody>
                    <a:bodyPr/>
                    <a:p>
                      <a:pPr algn="just" marL="0" marR="0">
                        <a:lnSpc>
                          <a:spcPct val="107000"/>
                        </a:lnSpc>
                        <a:spcBef>
                          <a:spcPts val="0"/>
                        </a:spcBef>
                        <a:spcAft>
                          <a:spcPts val="0"/>
                        </a:spcAft>
                      </a:pPr>
                      <a:r>
                        <a:rPr dirty="0" sz="1800" lang="en-GB">
                          <a:effectLst/>
                          <a:latin typeface="Arial" panose="020B0604020202020204" pitchFamily="34" charset="0"/>
                          <a:cs typeface="Arial" panose="020B0604020202020204" pitchFamily="34" charset="0"/>
                        </a:rPr>
                        <a:t>o/w PRDP Sub-county Development</a:t>
                      </a:r>
                      <a:endParaRPr dirty="0" sz="1800" lang="en-US">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p>
                      <a:pPr algn="ctr" marL="0" marR="0">
                        <a:lnSpc>
                          <a:spcPct val="107000"/>
                        </a:lnSpc>
                        <a:spcBef>
                          <a:spcPts val="0"/>
                        </a:spcBef>
                        <a:spcAft>
                          <a:spcPts val="0"/>
                        </a:spcAft>
                      </a:pPr>
                      <a:r>
                        <a:rPr dirty="0" sz="1800" lang="en-GB">
                          <a:effectLst/>
                          <a:latin typeface="Arial" panose="020B0604020202020204" pitchFamily="34" charset="0"/>
                          <a:cs typeface="Arial" panose="020B0604020202020204" pitchFamily="34" charset="0"/>
                        </a:rPr>
                        <a:t>65%</a:t>
                      </a:r>
                      <a:endParaRPr dirty="0" sz="1800" lang="en-US">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r>
              <a:tr h="292307">
                <a:tc>
                  <a:txBody>
                    <a:bodyPr/>
                    <a:p>
                      <a:pPr algn="just" marL="0" marR="0">
                        <a:lnSpc>
                          <a:spcPct val="107000"/>
                        </a:lnSpc>
                        <a:spcBef>
                          <a:spcPts val="0"/>
                        </a:spcBef>
                        <a:spcAft>
                          <a:spcPts val="0"/>
                        </a:spcAft>
                      </a:pPr>
                      <a:r>
                        <a:rPr dirty="0" sz="1800" lang="en-GB">
                          <a:effectLst/>
                          <a:latin typeface="Arial" panose="020B0604020202020204" pitchFamily="34" charset="0"/>
                          <a:cs typeface="Arial" panose="020B0604020202020204" pitchFamily="34" charset="0"/>
                        </a:rPr>
                        <a:t>o/w LRDP District Development</a:t>
                      </a:r>
                      <a:endParaRPr dirty="0" sz="1800" lang="en-US">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p>
                      <a:pPr algn="ctr" marL="0" marR="0">
                        <a:lnSpc>
                          <a:spcPct val="107000"/>
                        </a:lnSpc>
                        <a:spcBef>
                          <a:spcPts val="0"/>
                        </a:spcBef>
                        <a:spcAft>
                          <a:spcPts val="0"/>
                        </a:spcAft>
                      </a:pPr>
                      <a:r>
                        <a:rPr dirty="0" sz="1800" lang="en-GB">
                          <a:effectLst/>
                          <a:latin typeface="Arial" panose="020B0604020202020204" pitchFamily="34" charset="0"/>
                          <a:cs typeface="Arial" panose="020B0604020202020204" pitchFamily="34" charset="0"/>
                        </a:rPr>
                        <a:t>35%</a:t>
                      </a:r>
                      <a:endParaRPr dirty="0" sz="1800" lang="en-US">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r>
              <a:tr h="292307">
                <a:tc>
                  <a:txBody>
                    <a:bodyPr/>
                    <a:p>
                      <a:pPr algn="just" marL="0" marR="0">
                        <a:lnSpc>
                          <a:spcPct val="107000"/>
                        </a:lnSpc>
                        <a:spcBef>
                          <a:spcPts val="0"/>
                        </a:spcBef>
                        <a:spcAft>
                          <a:spcPts val="0"/>
                        </a:spcAft>
                      </a:pPr>
                      <a:r>
                        <a:rPr dirty="0" sz="1800" lang="en-GB">
                          <a:effectLst/>
                          <a:latin typeface="Arial" panose="020B0604020202020204" pitchFamily="34" charset="0"/>
                          <a:cs typeface="Arial" panose="020B0604020202020204" pitchFamily="34" charset="0"/>
                        </a:rPr>
                        <a:t>o/w LRDP Sub-county Development</a:t>
                      </a:r>
                      <a:endParaRPr dirty="0" sz="1800" lang="en-US">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p>
                      <a:pPr algn="ctr" marL="0" marR="0">
                        <a:lnSpc>
                          <a:spcPct val="107000"/>
                        </a:lnSpc>
                        <a:spcBef>
                          <a:spcPts val="0"/>
                        </a:spcBef>
                        <a:spcAft>
                          <a:spcPts val="0"/>
                        </a:spcAft>
                      </a:pPr>
                      <a:r>
                        <a:rPr dirty="0" sz="1800" lang="en-GB">
                          <a:effectLst/>
                          <a:latin typeface="Arial" panose="020B0604020202020204" pitchFamily="34" charset="0"/>
                          <a:cs typeface="Arial" panose="020B0604020202020204" pitchFamily="34" charset="0"/>
                        </a:rPr>
                        <a:t>65%</a:t>
                      </a:r>
                      <a:endParaRPr dirty="0" sz="1800" lang="en-US">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r>
              <a:tr h="292307">
                <a:tc>
                  <a:txBody>
                    <a:bodyPr/>
                    <a:p>
                      <a:pPr algn="just" marL="0" marR="0">
                        <a:lnSpc>
                          <a:spcPct val="107000"/>
                        </a:lnSpc>
                        <a:spcBef>
                          <a:spcPts val="0"/>
                        </a:spcBef>
                        <a:spcAft>
                          <a:spcPts val="0"/>
                        </a:spcAft>
                      </a:pPr>
                      <a:r>
                        <a:rPr dirty="0" sz="1800" lang="en-GB">
                          <a:effectLst/>
                          <a:latin typeface="Arial" panose="020B0604020202020204" pitchFamily="34" charset="0"/>
                          <a:cs typeface="Arial" panose="020B0604020202020204" pitchFamily="34" charset="0"/>
                        </a:rPr>
                        <a:t>o/w LG Grant District Development</a:t>
                      </a:r>
                      <a:endParaRPr dirty="0" sz="1800" lang="en-US">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p>
                      <a:pPr algn="ctr" marL="0" marR="0">
                        <a:lnSpc>
                          <a:spcPct val="107000"/>
                        </a:lnSpc>
                        <a:spcBef>
                          <a:spcPts val="0"/>
                        </a:spcBef>
                        <a:spcAft>
                          <a:spcPts val="0"/>
                        </a:spcAft>
                      </a:pPr>
                      <a:r>
                        <a:rPr dirty="0" sz="1800" lang="en-GB">
                          <a:effectLst/>
                          <a:latin typeface="Arial" panose="020B0604020202020204" pitchFamily="34" charset="0"/>
                          <a:cs typeface="Arial" panose="020B0604020202020204" pitchFamily="34" charset="0"/>
                        </a:rPr>
                        <a:t>35%</a:t>
                      </a:r>
                      <a:endParaRPr dirty="0" sz="1800" lang="en-US">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r>
              <a:tr h="292307">
                <a:tc>
                  <a:txBody>
                    <a:bodyPr/>
                    <a:p>
                      <a:pPr algn="just" marL="0" marR="0">
                        <a:lnSpc>
                          <a:spcPct val="107000"/>
                        </a:lnSpc>
                        <a:spcBef>
                          <a:spcPts val="0"/>
                        </a:spcBef>
                        <a:spcAft>
                          <a:spcPts val="0"/>
                        </a:spcAft>
                      </a:pPr>
                      <a:r>
                        <a:rPr dirty="0" sz="1800" lang="en-GB">
                          <a:effectLst/>
                          <a:latin typeface="Arial" panose="020B0604020202020204" pitchFamily="34" charset="0"/>
                          <a:cs typeface="Arial" panose="020B0604020202020204" pitchFamily="34" charset="0"/>
                        </a:rPr>
                        <a:t>o/w LG Grant Sub-county Development</a:t>
                      </a:r>
                      <a:endParaRPr dirty="0" sz="1800" lang="en-US">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p>
                      <a:pPr algn="ctr" marL="0" marR="0">
                        <a:lnSpc>
                          <a:spcPct val="107000"/>
                        </a:lnSpc>
                        <a:spcBef>
                          <a:spcPts val="0"/>
                        </a:spcBef>
                        <a:spcAft>
                          <a:spcPts val="0"/>
                        </a:spcAft>
                      </a:pPr>
                      <a:r>
                        <a:rPr dirty="0" sz="1800" lang="en-GB">
                          <a:effectLst/>
                          <a:latin typeface="Arial" panose="020B0604020202020204" pitchFamily="34" charset="0"/>
                          <a:cs typeface="Arial" panose="020B0604020202020204" pitchFamily="34" charset="0"/>
                        </a:rPr>
                        <a:t>65%</a:t>
                      </a:r>
                      <a:endParaRPr dirty="0" sz="1800" lang="en-US">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r>
              <a:tr h="292307">
                <a:tc>
                  <a:txBody>
                    <a:bodyPr/>
                    <a:p>
                      <a:pPr marL="0" marR="0">
                        <a:lnSpc>
                          <a:spcPct val="107000"/>
                        </a:lnSpc>
                        <a:spcBef>
                          <a:spcPts val="0"/>
                        </a:spcBef>
                        <a:spcAft>
                          <a:spcPts val="0"/>
                        </a:spcAft>
                        <a:tabLst>
                          <a:tab algn="l" pos="278130"/>
                        </a:tabLst>
                      </a:pPr>
                      <a:r>
                        <a:rPr dirty="0" sz="1800" lang="en-GB">
                          <a:effectLst/>
                          <a:latin typeface="Arial" panose="020B0604020202020204" pitchFamily="34" charset="0"/>
                          <a:cs typeface="Arial" panose="020B0604020202020204" pitchFamily="34" charset="0"/>
                        </a:rPr>
                        <a:t>o/w Refugee Hosting Districts - (USMID)</a:t>
                      </a:r>
                      <a:endParaRPr dirty="0" sz="1800" lang="en-US">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p>
                      <a:pPr algn="ctr" marL="0" marR="0">
                        <a:lnSpc>
                          <a:spcPct val="107000"/>
                        </a:lnSpc>
                        <a:spcBef>
                          <a:spcPts val="0"/>
                        </a:spcBef>
                        <a:spcAft>
                          <a:spcPts val="0"/>
                        </a:spcAft>
                        <a:tabLst>
                          <a:tab algn="l" pos="278130"/>
                        </a:tabLst>
                      </a:pPr>
                      <a:r>
                        <a:rPr dirty="0" sz="1800" lang="en-GB">
                          <a:effectLst/>
                          <a:latin typeface="Arial" panose="020B0604020202020204" pitchFamily="34" charset="0"/>
                          <a:cs typeface="Arial" panose="020B0604020202020204" pitchFamily="34" charset="0"/>
                        </a:rPr>
                        <a:t>100% of IDA</a:t>
                      </a:r>
                      <a:endParaRPr dirty="0" sz="1800" lang="en-US">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r>
              <a:tr h="598150">
                <a:tc>
                  <a:txBody>
                    <a:bodyPr/>
                    <a:p>
                      <a:pPr marL="0" marR="0">
                        <a:lnSpc>
                          <a:spcPct val="107000"/>
                        </a:lnSpc>
                        <a:spcBef>
                          <a:spcPts val="0"/>
                        </a:spcBef>
                        <a:spcAft>
                          <a:spcPts val="0"/>
                        </a:spcAft>
                        <a:tabLst>
                          <a:tab algn="l" pos="278130"/>
                        </a:tabLst>
                      </a:pPr>
                      <a:r>
                        <a:rPr dirty="0" sz="1800" lang="en-GB">
                          <a:effectLst/>
                          <a:latin typeface="Arial" panose="020B0604020202020204" pitchFamily="34" charset="0"/>
                          <a:cs typeface="Arial" panose="020B0604020202020204" pitchFamily="34" charset="0"/>
                        </a:rPr>
                        <a:t>Urban Discretionary Development Equalisation Grant</a:t>
                      </a:r>
                      <a:endParaRPr dirty="0" sz="1800" lang="en-US">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p>
                      <a:pPr algn="ctr" marL="0" marR="0">
                        <a:lnSpc>
                          <a:spcPct val="107000"/>
                        </a:lnSpc>
                        <a:spcBef>
                          <a:spcPts val="0"/>
                        </a:spcBef>
                        <a:spcAft>
                          <a:spcPts val="0"/>
                        </a:spcAft>
                        <a:tabLst>
                          <a:tab algn="l" pos="278130"/>
                        </a:tabLst>
                      </a:pPr>
                      <a:r>
                        <a:rPr dirty="0" sz="1800" lang="en-GB">
                          <a:effectLst/>
                          <a:latin typeface="Arial" panose="020B0604020202020204" pitchFamily="34" charset="0"/>
                          <a:cs typeface="Arial" panose="020B0604020202020204" pitchFamily="34" charset="0"/>
                        </a:rPr>
                        <a:t> </a:t>
                      </a:r>
                      <a:endParaRPr dirty="0" sz="1800" lang="en-US">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r>
              <a:tr h="282861">
                <a:tc>
                  <a:txBody>
                    <a:bodyPr/>
                    <a:p>
                      <a:pPr algn="just" marL="0" marR="0">
                        <a:lnSpc>
                          <a:spcPct val="107000"/>
                        </a:lnSpc>
                        <a:spcBef>
                          <a:spcPts val="0"/>
                        </a:spcBef>
                        <a:spcAft>
                          <a:spcPts val="0"/>
                        </a:spcAft>
                      </a:pPr>
                      <a:r>
                        <a:rPr dirty="0" sz="1800" lang="en-GB">
                          <a:effectLst/>
                          <a:latin typeface="Arial" panose="020B0604020202020204" pitchFamily="34" charset="0"/>
                          <a:cs typeface="Arial" panose="020B0604020202020204" pitchFamily="34" charset="0"/>
                        </a:rPr>
                        <a:t>o/w </a:t>
                      </a:r>
                      <a:r>
                        <a:rPr dirty="0" sz="1800" lang="en-GB" smtClean="0">
                          <a:effectLst/>
                          <a:latin typeface="Arial" panose="020B0604020202020204" pitchFamily="34" charset="0"/>
                          <a:cs typeface="Arial" panose="020B0604020202020204" pitchFamily="34" charset="0"/>
                        </a:rPr>
                        <a:t>City USMID /Municipal </a:t>
                      </a:r>
                      <a:r>
                        <a:rPr dirty="0" sz="1800" lang="en-GB">
                          <a:effectLst/>
                          <a:latin typeface="Arial" panose="020B0604020202020204" pitchFamily="34" charset="0"/>
                          <a:cs typeface="Arial" panose="020B0604020202020204" pitchFamily="34" charset="0"/>
                        </a:rPr>
                        <a:t>USMID </a:t>
                      </a:r>
                      <a:endParaRPr dirty="0" sz="1800" lang="en-US">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p>
                      <a:pPr algn="ctr" marL="0" marR="0">
                        <a:lnSpc>
                          <a:spcPct val="107000"/>
                        </a:lnSpc>
                        <a:spcBef>
                          <a:spcPts val="0"/>
                        </a:spcBef>
                        <a:spcAft>
                          <a:spcPts val="0"/>
                        </a:spcAft>
                      </a:pPr>
                      <a:r>
                        <a:rPr dirty="0" sz="1800" lang="en-GB">
                          <a:effectLst/>
                          <a:latin typeface="Arial" panose="020B0604020202020204" pitchFamily="34" charset="0"/>
                          <a:cs typeface="Arial" panose="020B0604020202020204" pitchFamily="34" charset="0"/>
                        </a:rPr>
                        <a:t>100% of </a:t>
                      </a:r>
                      <a:r>
                        <a:rPr dirty="0" sz="1800" lang="en-GB" smtClean="0">
                          <a:effectLst/>
                          <a:latin typeface="Arial" panose="020B0604020202020204" pitchFamily="34" charset="0"/>
                          <a:cs typeface="Arial" panose="020B0604020202020204" pitchFamily="34" charset="0"/>
                        </a:rPr>
                        <a:t>IDA</a:t>
                      </a:r>
                      <a:endParaRPr dirty="0" sz="1800" lang="en-US">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r>
              <a:tr h="146749">
                <a:tc>
                  <a:txBody>
                    <a:bodyPr/>
                    <a:p>
                      <a:pPr algn="just" marL="0" marR="0">
                        <a:lnSpc>
                          <a:spcPct val="107000"/>
                        </a:lnSpc>
                        <a:spcBef>
                          <a:spcPts val="0"/>
                        </a:spcBef>
                        <a:spcAft>
                          <a:spcPts val="0"/>
                        </a:spcAft>
                      </a:pPr>
                      <a:r>
                        <a:rPr dirty="0" sz="1800" lang="en-US" smtClean="0">
                          <a:effectLst/>
                          <a:latin typeface="Arial" panose="020B0604020202020204" pitchFamily="34" charset="0"/>
                          <a:ea typeface="Calibri" panose="020F0502020204030204" pitchFamily="34" charset="0"/>
                          <a:cs typeface="Arial" panose="020B0604020202020204" pitchFamily="34" charset="0"/>
                        </a:rPr>
                        <a:t>o/w </a:t>
                      </a:r>
                      <a:r>
                        <a:rPr dirty="0" sz="1800" lang="en-GB" smtClean="0">
                          <a:effectLst/>
                          <a:latin typeface="Arial" panose="020B0604020202020204" pitchFamily="34" charset="0"/>
                          <a:cs typeface="Arial" panose="020B0604020202020204" pitchFamily="34" charset="0"/>
                        </a:rPr>
                        <a:t>City USMID /Municipal USMID </a:t>
                      </a:r>
                      <a:endParaRPr dirty="0" sz="1800" lang="en-US">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p>
                      <a:r>
                        <a:rPr dirty="0" lang="en-US" smtClean="0"/>
                        <a:t>                                        </a:t>
                      </a:r>
                      <a:r>
                        <a:rPr dirty="0" lang="en-US" smtClean="0">
                          <a:latin typeface="Arial" panose="020B0604020202020204" pitchFamily="34" charset="0"/>
                          <a:cs typeface="Arial" panose="020B0604020202020204" pitchFamily="34" charset="0"/>
                        </a:rPr>
                        <a:t>50% GoU</a:t>
                      </a:r>
                      <a:endParaRPr dirty="0" lang="en-US">
                        <a:latin typeface="Arial" panose="020B0604020202020204" pitchFamily="34" charset="0"/>
                        <a:cs typeface="Arial" panose="020B0604020202020204" pitchFamily="34" charset="0"/>
                      </a:endParaRPr>
                    </a:p>
                  </a:txBody>
                  <a:tcPr marL="68580" marR="68580" marT="0" marB="0"/>
                </a:tc>
              </a:tr>
              <a:tr h="292307">
                <a:tc>
                  <a:txBody>
                    <a:bodyPr/>
                    <a:p>
                      <a:pPr algn="just" marL="0" marR="0">
                        <a:lnSpc>
                          <a:spcPct val="107000"/>
                        </a:lnSpc>
                        <a:spcBef>
                          <a:spcPts val="0"/>
                        </a:spcBef>
                        <a:spcAft>
                          <a:spcPts val="0"/>
                        </a:spcAft>
                      </a:pPr>
                      <a:r>
                        <a:rPr dirty="0" sz="1800" lang="en-GB">
                          <a:effectLst/>
                          <a:latin typeface="Arial" panose="020B0604020202020204" pitchFamily="34" charset="0"/>
                          <a:cs typeface="Arial" panose="020B0604020202020204" pitchFamily="34" charset="0"/>
                        </a:rPr>
                        <a:t>o/w </a:t>
                      </a:r>
                      <a:r>
                        <a:rPr dirty="0" sz="1800" lang="en-GB" smtClean="0">
                          <a:effectLst/>
                          <a:latin typeface="Arial" panose="020B0604020202020204" pitchFamily="34" charset="0"/>
                          <a:cs typeface="Arial" panose="020B0604020202020204" pitchFamily="34" charset="0"/>
                        </a:rPr>
                        <a:t>City Division USMID/Municipal Division </a:t>
                      </a:r>
                      <a:r>
                        <a:rPr dirty="0" sz="1800" lang="en-GB">
                          <a:effectLst/>
                          <a:latin typeface="Arial" panose="020B0604020202020204" pitchFamily="34" charset="0"/>
                          <a:cs typeface="Arial" panose="020B0604020202020204" pitchFamily="34" charset="0"/>
                        </a:rPr>
                        <a:t>– USMID</a:t>
                      </a:r>
                      <a:endParaRPr dirty="0" sz="1800" lang="en-US">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p>
                      <a:pPr algn="ctr" marL="0" marR="0">
                        <a:lnSpc>
                          <a:spcPct val="107000"/>
                        </a:lnSpc>
                        <a:spcBef>
                          <a:spcPts val="0"/>
                        </a:spcBef>
                        <a:spcAft>
                          <a:spcPts val="0"/>
                        </a:spcAft>
                      </a:pPr>
                      <a:r>
                        <a:rPr dirty="0" sz="1800" lang="en-GB" smtClean="0">
                          <a:effectLst/>
                          <a:latin typeface="Arial" panose="020B0604020202020204" pitchFamily="34" charset="0"/>
                          <a:cs typeface="Arial" panose="020B0604020202020204" pitchFamily="34" charset="0"/>
                        </a:rPr>
                        <a:t>50% </a:t>
                      </a:r>
                      <a:r>
                        <a:rPr dirty="0" sz="1800" lang="en-GB">
                          <a:effectLst/>
                          <a:latin typeface="Arial" panose="020B0604020202020204" pitchFamily="34" charset="0"/>
                          <a:cs typeface="Arial" panose="020B0604020202020204" pitchFamily="34" charset="0"/>
                        </a:rPr>
                        <a:t>of GoU</a:t>
                      </a:r>
                      <a:endParaRPr dirty="0" sz="1800" lang="en-US">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r>
              <a:tr h="292307">
                <a:tc>
                  <a:txBody>
                    <a:bodyPr/>
                    <a:p>
                      <a:pPr algn="just" marL="0" marR="0">
                        <a:lnSpc>
                          <a:spcPct val="107000"/>
                        </a:lnSpc>
                        <a:spcBef>
                          <a:spcPts val="0"/>
                        </a:spcBef>
                        <a:spcAft>
                          <a:spcPts val="0"/>
                        </a:spcAft>
                      </a:pPr>
                      <a:r>
                        <a:rPr sz="1800" lang="en-GB">
                          <a:effectLst/>
                          <a:latin typeface="Arial" panose="020B0604020202020204" pitchFamily="34" charset="0"/>
                          <a:cs typeface="Arial" panose="020B0604020202020204" pitchFamily="34" charset="0"/>
                        </a:rPr>
                        <a:t>o/w Municipal – non USMID </a:t>
                      </a:r>
                      <a:endParaRPr sz="1800" lang="en-US">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p>
                      <a:pPr algn="ctr" marL="0" marR="0">
                        <a:lnSpc>
                          <a:spcPct val="107000"/>
                        </a:lnSpc>
                        <a:spcBef>
                          <a:spcPts val="0"/>
                        </a:spcBef>
                        <a:spcAft>
                          <a:spcPts val="0"/>
                        </a:spcAft>
                      </a:pPr>
                      <a:r>
                        <a:rPr dirty="0" sz="1800" lang="en-GB">
                          <a:effectLst/>
                          <a:latin typeface="Arial" panose="020B0604020202020204" pitchFamily="34" charset="0"/>
                          <a:cs typeface="Arial" panose="020B0604020202020204" pitchFamily="34" charset="0"/>
                        </a:rPr>
                        <a:t>50% (</a:t>
                      </a:r>
                      <a:r>
                        <a:rPr dirty="0" sz="1800" lang="en-GB" err="1">
                          <a:effectLst/>
                          <a:latin typeface="Arial" panose="020B0604020202020204" pitchFamily="34" charset="0"/>
                          <a:cs typeface="Arial" panose="020B0604020202020204" pitchFamily="34" charset="0"/>
                        </a:rPr>
                        <a:t>GoU</a:t>
                      </a:r>
                      <a:r>
                        <a:rPr dirty="0" sz="1800" lang="en-GB">
                          <a:effectLst/>
                          <a:latin typeface="Arial" panose="020B0604020202020204" pitchFamily="34" charset="0"/>
                          <a:cs typeface="Arial" panose="020B0604020202020204" pitchFamily="34" charset="0"/>
                        </a:rPr>
                        <a:t>)</a:t>
                      </a:r>
                      <a:endParaRPr dirty="0" sz="1800" lang="en-US">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r>
              <a:tr h="292307">
                <a:tc>
                  <a:txBody>
                    <a:bodyPr/>
                    <a:p>
                      <a:pPr algn="just" marL="0" marR="0">
                        <a:lnSpc>
                          <a:spcPct val="107000"/>
                        </a:lnSpc>
                        <a:spcBef>
                          <a:spcPts val="0"/>
                        </a:spcBef>
                        <a:spcAft>
                          <a:spcPts val="0"/>
                        </a:spcAft>
                      </a:pPr>
                      <a:r>
                        <a:rPr sz="1800" lang="en-GB">
                          <a:effectLst/>
                          <a:latin typeface="Arial" panose="020B0604020202020204" pitchFamily="34" charset="0"/>
                          <a:cs typeface="Arial" panose="020B0604020202020204" pitchFamily="34" charset="0"/>
                        </a:rPr>
                        <a:t>o/w Division – non USMID</a:t>
                      </a:r>
                      <a:endParaRPr sz="1800" lang="en-US">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p>
                      <a:pPr algn="ctr" marL="0" marR="0">
                        <a:lnSpc>
                          <a:spcPct val="107000"/>
                        </a:lnSpc>
                        <a:spcBef>
                          <a:spcPts val="0"/>
                        </a:spcBef>
                        <a:spcAft>
                          <a:spcPts val="0"/>
                        </a:spcAft>
                      </a:pPr>
                      <a:r>
                        <a:rPr dirty="0" sz="1800" lang="en-GB">
                          <a:effectLst/>
                          <a:latin typeface="Arial" panose="020B0604020202020204" pitchFamily="34" charset="0"/>
                          <a:cs typeface="Arial" panose="020B0604020202020204" pitchFamily="34" charset="0"/>
                        </a:rPr>
                        <a:t>50% (</a:t>
                      </a:r>
                      <a:r>
                        <a:rPr dirty="0" sz="1800" lang="en-GB" err="1">
                          <a:effectLst/>
                          <a:latin typeface="Arial" panose="020B0604020202020204" pitchFamily="34" charset="0"/>
                          <a:cs typeface="Arial" panose="020B0604020202020204" pitchFamily="34" charset="0"/>
                        </a:rPr>
                        <a:t>GoU</a:t>
                      </a:r>
                      <a:r>
                        <a:rPr dirty="0" sz="1800" lang="en-GB">
                          <a:effectLst/>
                          <a:latin typeface="Arial" panose="020B0604020202020204" pitchFamily="34" charset="0"/>
                          <a:cs typeface="Arial" panose="020B0604020202020204" pitchFamily="34" charset="0"/>
                        </a:rPr>
                        <a:t>)</a:t>
                      </a:r>
                      <a:endParaRPr dirty="0" sz="1800" lang="en-US">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r>
              <a:tr h="292307">
                <a:tc>
                  <a:txBody>
                    <a:bodyPr/>
                    <a:p>
                      <a:pPr algn="just" marL="0" marR="0">
                        <a:lnSpc>
                          <a:spcPct val="107000"/>
                        </a:lnSpc>
                        <a:spcBef>
                          <a:spcPts val="0"/>
                        </a:spcBef>
                        <a:spcAft>
                          <a:spcPts val="0"/>
                        </a:spcAft>
                      </a:pPr>
                      <a:r>
                        <a:rPr sz="1800" lang="en-GB">
                          <a:effectLst/>
                          <a:latin typeface="Arial" panose="020B0604020202020204" pitchFamily="34" charset="0"/>
                          <a:cs typeface="Arial" panose="020B0604020202020204" pitchFamily="34" charset="0"/>
                        </a:rPr>
                        <a:t>o/w Town Councils </a:t>
                      </a:r>
                      <a:endParaRPr sz="1800" lang="en-US">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p>
                      <a:pPr algn="ctr" marL="0" marR="0">
                        <a:lnSpc>
                          <a:spcPct val="107000"/>
                        </a:lnSpc>
                        <a:spcBef>
                          <a:spcPts val="0"/>
                        </a:spcBef>
                        <a:spcAft>
                          <a:spcPts val="0"/>
                        </a:spcAft>
                      </a:pPr>
                      <a:r>
                        <a:rPr dirty="0" sz="1800" lang="en-GB">
                          <a:effectLst/>
                          <a:latin typeface="Arial" panose="020B0604020202020204" pitchFamily="34" charset="0"/>
                          <a:cs typeface="Arial" panose="020B0604020202020204" pitchFamily="34" charset="0"/>
                        </a:rPr>
                        <a:t>100% of TC window (</a:t>
                      </a:r>
                      <a:r>
                        <a:rPr dirty="0" sz="1800" lang="en-GB" err="1">
                          <a:effectLst/>
                          <a:latin typeface="Arial" panose="020B0604020202020204" pitchFamily="34" charset="0"/>
                          <a:cs typeface="Arial" panose="020B0604020202020204" pitchFamily="34" charset="0"/>
                        </a:rPr>
                        <a:t>GoU</a:t>
                      </a:r>
                      <a:r>
                        <a:rPr dirty="0" sz="1800" lang="en-GB">
                          <a:effectLst/>
                          <a:latin typeface="Arial" panose="020B0604020202020204" pitchFamily="34" charset="0"/>
                          <a:cs typeface="Arial" panose="020B0604020202020204" pitchFamily="34" charset="0"/>
                        </a:rPr>
                        <a:t>)</a:t>
                      </a:r>
                      <a:endParaRPr dirty="0" sz="1800" lang="en-US">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r>
            </a:tbl>
          </a:graphicData>
        </a:graphic>
      </p:graphicFrame>
      <p:sp>
        <p:nvSpPr>
          <p:cNvPr id="1048623" name="Slide Number Placeholder 2"/>
          <p:cNvSpPr>
            <a:spLocks noGrp="1"/>
          </p:cNvSpPr>
          <p:nvPr>
            <p:ph type="sldNum" sz="quarter" idx="12"/>
          </p:nvPr>
        </p:nvSpPr>
        <p:spPr/>
        <p:txBody>
          <a:bodyPr/>
          <a:p>
            <a:fld id="{52A4F15D-8E49-495E-8C38-B6C68B07BE1E}" type="slidenum">
              <a:rPr lang="en-GB" smtClean="0"/>
              <a:t>8</a:t>
            </a:fld>
            <a:endParaRPr lang="en-GB"/>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69" name=""/>
        <p:cNvGrpSpPr/>
        <p:nvPr/>
      </p:nvGrpSpPr>
      <p:grpSpPr>
        <a:xfrm>
          <a:off x="0" y="0"/>
          <a:ext cx="0" cy="0"/>
          <a:chOff x="0" y="0"/>
          <a:chExt cx="0" cy="0"/>
        </a:xfrm>
      </p:grpSpPr>
      <p:sp>
        <p:nvSpPr>
          <p:cNvPr id="1048624" name="Title 1"/>
          <p:cNvSpPr>
            <a:spLocks noGrp="1"/>
          </p:cNvSpPr>
          <p:nvPr>
            <p:ph type="title"/>
          </p:nvPr>
        </p:nvSpPr>
        <p:spPr>
          <a:xfrm>
            <a:off x="838200" y="153824"/>
            <a:ext cx="10515600" cy="1325563"/>
          </a:xfrm>
        </p:spPr>
        <p:txBody>
          <a:bodyPr>
            <a:normAutofit/>
          </a:bodyPr>
          <a:p>
            <a:pPr algn="ctr"/>
            <a:r>
              <a:rPr b="1" dirty="0" sz="3600" lang="en-US">
                <a:latin typeface="Arial" panose="020B0604020202020204" pitchFamily="34" charset="0"/>
                <a:cs typeface="Arial" panose="020B0604020202020204" pitchFamily="34" charset="0"/>
              </a:rPr>
              <a:t>Step 3 (a): </a:t>
            </a:r>
            <a:r>
              <a:rPr b="1" dirty="0" sz="3600" lang="en-GB">
                <a:latin typeface="Arial" panose="020B0604020202020204" pitchFamily="34" charset="0"/>
                <a:cs typeface="Arial" panose="020B0604020202020204" pitchFamily="34" charset="0"/>
              </a:rPr>
              <a:t>Allocation of the DDEG across </a:t>
            </a:r>
            <a:r>
              <a:rPr b="1" dirty="0" sz="3600" lang="en-GB" smtClean="0">
                <a:latin typeface="Arial" panose="020B0604020202020204" pitchFamily="34" charset="0"/>
                <a:cs typeface="Arial" panose="020B0604020202020204" pitchFamily="34" charset="0"/>
              </a:rPr>
              <a:t>Districts, Cities  </a:t>
            </a:r>
            <a:r>
              <a:rPr b="1" dirty="0" sz="3600" lang="en-GB">
                <a:latin typeface="Arial" panose="020B0604020202020204" pitchFamily="34" charset="0"/>
                <a:cs typeface="Arial" panose="020B0604020202020204" pitchFamily="34" charset="0"/>
              </a:rPr>
              <a:t>and Municipalities within a window</a:t>
            </a:r>
            <a:endParaRPr b="1" dirty="0" sz="3600" lang="en-US">
              <a:latin typeface="Arial" panose="020B0604020202020204" pitchFamily="34" charset="0"/>
              <a:cs typeface="Arial" panose="020B0604020202020204" pitchFamily="34" charset="0"/>
            </a:endParaRPr>
          </a:p>
        </p:txBody>
      </p:sp>
      <p:sp>
        <p:nvSpPr>
          <p:cNvPr id="1048625" name="Content Placeholder 2"/>
          <p:cNvSpPr>
            <a:spLocks noGrp="1"/>
          </p:cNvSpPr>
          <p:nvPr>
            <p:ph idx="1"/>
          </p:nvPr>
        </p:nvSpPr>
        <p:spPr>
          <a:xfrm>
            <a:off x="838199" y="1349829"/>
            <a:ext cx="11006797" cy="5087919"/>
          </a:xfrm>
        </p:spPr>
        <p:txBody>
          <a:bodyPr>
            <a:normAutofit fontScale="94792" lnSpcReduction="10000"/>
          </a:bodyPr>
          <a:p>
            <a:pPr indent="0" marL="0">
              <a:buNone/>
            </a:pPr>
            <a:r>
              <a:rPr dirty="0" sz="2600" lang="en-GB">
                <a:latin typeface="Arial" panose="020B0604020202020204" pitchFamily="34" charset="0"/>
                <a:cs typeface="Arial" panose="020B0604020202020204" pitchFamily="34" charset="0"/>
              </a:rPr>
              <a:t>The DDEG will be allocated 50/50 based on two components: </a:t>
            </a:r>
          </a:p>
          <a:p>
            <a:pPr indent="-571500" lvl="1" marL="1028700">
              <a:buFont typeface="+mj-lt"/>
              <a:buAutoNum type="romanLcPeriod"/>
            </a:pPr>
            <a:r>
              <a:rPr dirty="0" sz="2600" lang="en-GB">
                <a:latin typeface="Arial" panose="020B0604020202020204" pitchFamily="34" charset="0"/>
                <a:cs typeface="Arial" panose="020B0604020202020204" pitchFamily="34" charset="0"/>
              </a:rPr>
              <a:t>the </a:t>
            </a:r>
            <a:r>
              <a:rPr b="1" dirty="0" sz="2600" lang="en-GB">
                <a:latin typeface="Arial" panose="020B0604020202020204" pitchFamily="34" charset="0"/>
                <a:cs typeface="Arial" panose="020B0604020202020204" pitchFamily="34" charset="0"/>
              </a:rPr>
              <a:t>basic allocation</a:t>
            </a:r>
            <a:r>
              <a:rPr dirty="0" sz="2600" lang="en-GB">
                <a:latin typeface="Arial" panose="020B0604020202020204" pitchFamily="34" charset="0"/>
                <a:cs typeface="Arial" panose="020B0604020202020204" pitchFamily="34" charset="0"/>
              </a:rPr>
              <a:t> based on socio-economic variables as shown below:</a:t>
            </a:r>
          </a:p>
          <a:p>
            <a:pPr indent="-571500" lvl="1" marL="1028700">
              <a:buFont typeface="+mj-lt"/>
              <a:buAutoNum type="romanLcPeriod"/>
            </a:pPr>
            <a:endParaRPr dirty="0" sz="2600" lang="en-GB">
              <a:latin typeface="Arial" panose="020B0604020202020204" pitchFamily="34" charset="0"/>
              <a:cs typeface="Arial" panose="020B0604020202020204" pitchFamily="34" charset="0"/>
            </a:endParaRPr>
          </a:p>
          <a:p>
            <a:pPr indent="-571500" lvl="1" marL="1028700">
              <a:buFont typeface="+mj-lt"/>
              <a:buAutoNum type="romanLcPeriod"/>
            </a:pPr>
            <a:endParaRPr dirty="0" sz="2600" lang="en-GB">
              <a:latin typeface="Arial" panose="020B0604020202020204" pitchFamily="34" charset="0"/>
              <a:cs typeface="Arial" panose="020B0604020202020204" pitchFamily="34" charset="0"/>
            </a:endParaRPr>
          </a:p>
          <a:p>
            <a:pPr indent="-571500" lvl="1" marL="1028700">
              <a:buFont typeface="+mj-lt"/>
              <a:buAutoNum type="romanLcPeriod"/>
            </a:pPr>
            <a:endParaRPr dirty="0" sz="2600" lang="en-GB">
              <a:latin typeface="Arial" panose="020B0604020202020204" pitchFamily="34" charset="0"/>
              <a:cs typeface="Arial" panose="020B0604020202020204" pitchFamily="34" charset="0"/>
            </a:endParaRPr>
          </a:p>
          <a:p>
            <a:pPr indent="-571500" lvl="1" marL="1028700">
              <a:buFont typeface="+mj-lt"/>
              <a:buAutoNum type="romanLcPeriod"/>
            </a:pPr>
            <a:endParaRPr dirty="0" sz="2600" lang="en-GB">
              <a:latin typeface="Arial" panose="020B0604020202020204" pitchFamily="34" charset="0"/>
              <a:cs typeface="Arial" panose="020B0604020202020204" pitchFamily="34" charset="0"/>
            </a:endParaRPr>
          </a:p>
          <a:p>
            <a:pPr indent="-571500" lvl="1" marL="1028700">
              <a:buFont typeface="+mj-lt"/>
              <a:buAutoNum type="romanLcPeriod"/>
            </a:pPr>
            <a:endParaRPr dirty="0" sz="2600" lang="en-GB">
              <a:latin typeface="Arial" panose="020B0604020202020204" pitchFamily="34" charset="0"/>
              <a:cs typeface="Arial" panose="020B0604020202020204" pitchFamily="34" charset="0"/>
            </a:endParaRPr>
          </a:p>
          <a:p>
            <a:pPr indent="-571500" lvl="1" marL="1028700">
              <a:buFont typeface="+mj-lt"/>
              <a:buAutoNum type="romanLcPeriod"/>
            </a:pPr>
            <a:endParaRPr dirty="0" sz="2600" lang="en-GB">
              <a:latin typeface="Arial" panose="020B0604020202020204" pitchFamily="34" charset="0"/>
              <a:cs typeface="Arial" panose="020B0604020202020204" pitchFamily="34" charset="0"/>
            </a:endParaRPr>
          </a:p>
          <a:p>
            <a:pPr indent="-571500" lvl="1" marL="1028700">
              <a:buFont typeface="+mj-lt"/>
              <a:buAutoNum type="romanLcPeriod"/>
            </a:pPr>
            <a:endParaRPr dirty="0" sz="2600" lang="en-GB">
              <a:latin typeface="Arial" panose="020B0604020202020204" pitchFamily="34" charset="0"/>
              <a:cs typeface="Arial" panose="020B0604020202020204" pitchFamily="34" charset="0"/>
            </a:endParaRPr>
          </a:p>
          <a:p>
            <a:pPr indent="-571500" lvl="1" marL="1028700">
              <a:buFont typeface="+mj-lt"/>
              <a:buAutoNum type="romanLcPeriod"/>
            </a:pPr>
            <a:endParaRPr dirty="0" sz="2600" lang="en-GB">
              <a:latin typeface="Arial" panose="020B0604020202020204" pitchFamily="34" charset="0"/>
              <a:cs typeface="Arial" panose="020B0604020202020204" pitchFamily="34" charset="0"/>
            </a:endParaRPr>
          </a:p>
          <a:p>
            <a:pPr indent="-571500" lvl="1" marL="1028700">
              <a:buFont typeface="+mj-lt"/>
              <a:buAutoNum type="romanLcPeriod"/>
            </a:pPr>
            <a:endParaRPr dirty="0" sz="2600" lang="en-GB">
              <a:latin typeface="Arial" panose="020B0604020202020204" pitchFamily="34" charset="0"/>
              <a:cs typeface="Arial" panose="020B0604020202020204" pitchFamily="34" charset="0"/>
            </a:endParaRPr>
          </a:p>
          <a:p>
            <a:pPr indent="-571500" lvl="1" marL="1028700">
              <a:buFont typeface="+mj-lt"/>
              <a:buAutoNum type="romanLcPeriod"/>
            </a:pPr>
            <a:r>
              <a:rPr dirty="0" sz="2600" lang="en-GB">
                <a:latin typeface="Arial" panose="020B0604020202020204" pitchFamily="34" charset="0"/>
                <a:cs typeface="Arial" panose="020B0604020202020204" pitchFamily="34" charset="0"/>
              </a:rPr>
              <a:t>the </a:t>
            </a:r>
            <a:r>
              <a:rPr b="1" dirty="0" sz="2600" lang="en-GB">
                <a:latin typeface="Arial" panose="020B0604020202020204" pitchFamily="34" charset="0"/>
                <a:cs typeface="Arial" panose="020B0604020202020204" pitchFamily="34" charset="0"/>
              </a:rPr>
              <a:t>performance component based</a:t>
            </a:r>
            <a:r>
              <a:rPr dirty="0" sz="2600" lang="en-GB">
                <a:latin typeface="Arial" panose="020B0604020202020204" pitchFamily="34" charset="0"/>
                <a:cs typeface="Arial" panose="020B0604020202020204" pitchFamily="34" charset="0"/>
              </a:rPr>
              <a:t> on the results of the </a:t>
            </a:r>
            <a:r>
              <a:rPr dirty="0" sz="2600" lang="en-GB" smtClean="0">
                <a:latin typeface="Arial" panose="020B0604020202020204" pitchFamily="34" charset="0"/>
                <a:cs typeface="Arial" panose="020B0604020202020204" pitchFamily="34" charset="0"/>
              </a:rPr>
              <a:t>LGPA</a:t>
            </a:r>
            <a:endParaRPr dirty="0" lang="en-GB"/>
          </a:p>
          <a:p>
            <a:pPr indent="0" lvl="1" marL="457200">
              <a:buNone/>
            </a:pPr>
            <a:endParaRPr dirty="0" lang="en-US"/>
          </a:p>
        </p:txBody>
      </p:sp>
      <p:graphicFrame>
        <p:nvGraphicFramePr>
          <p:cNvPr id="4194308" name="Table 15"/>
          <p:cNvGraphicFramePr>
            <a:graphicFrameLocks noGrp="1"/>
          </p:cNvGraphicFramePr>
          <p:nvPr/>
        </p:nvGraphicFramePr>
        <p:xfrm>
          <a:off x="1336011" y="2372636"/>
          <a:ext cx="10017789" cy="4105792"/>
        </p:xfrm>
        <a:graphic>
          <a:graphicData uri="http://schemas.openxmlformats.org/drawingml/2006/table">
            <a:tbl>
              <a:tblPr firstRow="1" firstCol="1" bandRow="1">
                <a:tableStyleId>{5C22544A-7EE6-4342-B048-85BDC9FD1C3A}</a:tableStyleId>
              </a:tblPr>
              <a:tblGrid>
                <a:gridCol w="2722710"/>
                <a:gridCol w="1326615"/>
                <a:gridCol w="1192907"/>
                <a:gridCol w="4775557"/>
              </a:tblGrid>
              <a:tr h="452890">
                <a:tc>
                  <a:txBody>
                    <a:bodyPr/>
                    <a:p>
                      <a:pPr algn="just" marL="0" marR="0">
                        <a:lnSpc>
                          <a:spcPct val="120000"/>
                        </a:lnSpc>
                        <a:spcBef>
                          <a:spcPts val="0"/>
                        </a:spcBef>
                        <a:spcAft>
                          <a:spcPts val="0"/>
                        </a:spcAft>
                      </a:pPr>
                      <a:r>
                        <a:rPr dirty="0" sz="1600" lang="en-GB">
                          <a:effectLst/>
                        </a:rPr>
                        <a:t>Variable name</a:t>
                      </a:r>
                      <a:endParaRPr dirty="0" sz="1600" lang="en-US">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gridSpan="2">
                  <a:txBody>
                    <a:bodyPr/>
                    <a:p>
                      <a:pPr algn="ctr" marL="0" marR="0">
                        <a:lnSpc>
                          <a:spcPct val="107000"/>
                        </a:lnSpc>
                        <a:spcBef>
                          <a:spcPts val="0"/>
                        </a:spcBef>
                        <a:spcAft>
                          <a:spcPts val="0"/>
                        </a:spcAft>
                      </a:pPr>
                      <a:r>
                        <a:rPr dirty="0" sz="1600" lang="en-GB">
                          <a:effectLst/>
                        </a:rPr>
                        <a:t>Weights in percentage</a:t>
                      </a:r>
                      <a:endParaRPr dirty="0" sz="1600" lang="en-US">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hMerge="1">
                  <a:txBody>
                    <a:bodyPr/>
                    <a:p>
                      <a:endParaRPr lang="en-US"/>
                    </a:p>
                  </a:txBody>
                </a:tc>
                <a:tc>
                  <a:txBody>
                    <a:bodyPr/>
                    <a:p>
                      <a:pPr algn="just" marL="0" marR="0">
                        <a:lnSpc>
                          <a:spcPct val="120000"/>
                        </a:lnSpc>
                        <a:spcBef>
                          <a:spcPts val="0"/>
                        </a:spcBef>
                        <a:spcAft>
                          <a:spcPts val="0"/>
                        </a:spcAft>
                      </a:pPr>
                      <a:r>
                        <a:rPr dirty="0" sz="1600" lang="en-GB">
                          <a:effectLst/>
                        </a:rPr>
                        <a:t>Justification</a:t>
                      </a:r>
                      <a:endParaRPr dirty="0" sz="1600" lang="en-US">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r>
              <a:tr h="452890">
                <a:tc>
                  <a:txBody>
                    <a:bodyPr/>
                    <a:p>
                      <a:pPr algn="just" marL="0" marR="0">
                        <a:lnSpc>
                          <a:spcPct val="120000"/>
                        </a:lnSpc>
                        <a:spcBef>
                          <a:spcPts val="0"/>
                        </a:spcBef>
                        <a:spcAft>
                          <a:spcPts val="0"/>
                        </a:spcAft>
                      </a:pPr>
                      <a:r>
                        <a:rPr dirty="0" sz="1600" lang="en-GB">
                          <a:effectLst/>
                        </a:rPr>
                        <a:t> </a:t>
                      </a:r>
                      <a:endParaRPr dirty="0" sz="1600" lang="en-US">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p>
                      <a:pPr algn="r" marL="0" marR="0">
                        <a:lnSpc>
                          <a:spcPct val="107000"/>
                        </a:lnSpc>
                        <a:spcBef>
                          <a:spcPts val="0"/>
                        </a:spcBef>
                        <a:spcAft>
                          <a:spcPts val="0"/>
                        </a:spcAft>
                      </a:pPr>
                      <a:r>
                        <a:rPr dirty="0" sz="1600" lang="en-GB">
                          <a:effectLst/>
                        </a:rPr>
                        <a:t>District DDEG </a:t>
                      </a:r>
                      <a:endParaRPr dirty="0" sz="1600" lang="en-US">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p>
                      <a:pPr algn="r" marL="0" marR="0">
                        <a:lnSpc>
                          <a:spcPct val="107000"/>
                        </a:lnSpc>
                        <a:spcBef>
                          <a:spcPts val="0"/>
                        </a:spcBef>
                        <a:spcAft>
                          <a:spcPts val="0"/>
                        </a:spcAft>
                      </a:pPr>
                      <a:r>
                        <a:rPr dirty="0" sz="1600" lang="en-GB">
                          <a:effectLst/>
                        </a:rPr>
                        <a:t>Urban </a:t>
                      </a:r>
                      <a:r>
                        <a:rPr dirty="0" sz="1600" lang="en-GB" smtClean="0">
                          <a:effectLst/>
                        </a:rPr>
                        <a:t>DDEG( Including Cities)</a:t>
                      </a:r>
                      <a:endParaRPr dirty="0" sz="1600" lang="en-US">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p>
                      <a:pPr algn="just" marL="0" marR="0">
                        <a:lnSpc>
                          <a:spcPct val="120000"/>
                        </a:lnSpc>
                        <a:spcBef>
                          <a:spcPts val="0"/>
                        </a:spcBef>
                        <a:spcAft>
                          <a:spcPts val="0"/>
                        </a:spcAft>
                      </a:pPr>
                      <a:r>
                        <a:rPr dirty="0" sz="1600" kern="1200" lang="en-GB">
                          <a:effectLst/>
                        </a:rPr>
                        <a:t> </a:t>
                      </a:r>
                      <a:endParaRPr dirty="0" sz="1600" lang="en-US">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r>
              <a:tr h="754745">
                <a:tc>
                  <a:txBody>
                    <a:bodyPr/>
                    <a:p>
                      <a:pPr algn="just" marL="0" marR="0">
                        <a:lnSpc>
                          <a:spcPct val="107000"/>
                        </a:lnSpc>
                        <a:spcBef>
                          <a:spcPts val="0"/>
                        </a:spcBef>
                        <a:spcAft>
                          <a:spcPts val="0"/>
                        </a:spcAft>
                      </a:pPr>
                      <a:r>
                        <a:rPr dirty="0" sz="1600" lang="en-GB">
                          <a:effectLst/>
                        </a:rPr>
                        <a:t>Constant (fixed allocation for higher/ LLGs)</a:t>
                      </a:r>
                      <a:endParaRPr dirty="0" sz="1600" lang="en-US">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p>
                      <a:pPr algn="r" marL="0" marR="0">
                        <a:lnSpc>
                          <a:spcPct val="120000"/>
                        </a:lnSpc>
                        <a:spcBef>
                          <a:spcPts val="0"/>
                        </a:spcBef>
                        <a:spcAft>
                          <a:spcPts val="0"/>
                        </a:spcAft>
                      </a:pPr>
                      <a:r>
                        <a:rPr dirty="0" sz="1600" lang="en-GB">
                          <a:effectLst/>
                        </a:rPr>
                        <a:t>25</a:t>
                      </a:r>
                      <a:endParaRPr dirty="0" sz="1600" lang="en-US">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p>
                      <a:pPr algn="r" marL="0" marR="0">
                        <a:lnSpc>
                          <a:spcPct val="120000"/>
                        </a:lnSpc>
                        <a:spcBef>
                          <a:spcPts val="0"/>
                        </a:spcBef>
                        <a:spcAft>
                          <a:spcPts val="0"/>
                        </a:spcAft>
                      </a:pPr>
                      <a:r>
                        <a:rPr dirty="0" sz="1600" kern="1200" lang="en-GB">
                          <a:effectLst/>
                        </a:rPr>
                        <a:t>20</a:t>
                      </a:r>
                      <a:endParaRPr dirty="0" sz="1600" lang="en-US">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p>
                      <a:pPr algn="just" marL="0" marR="0">
                        <a:lnSpc>
                          <a:spcPct val="107000"/>
                        </a:lnSpc>
                        <a:spcBef>
                          <a:spcPts val="0"/>
                        </a:spcBef>
                        <a:spcAft>
                          <a:spcPts val="0"/>
                        </a:spcAft>
                      </a:pPr>
                      <a:r>
                        <a:rPr dirty="0" sz="1600" kern="1200" lang="en-GB">
                          <a:effectLst/>
                        </a:rPr>
                        <a:t>Ensure that Higher and Lower LGs have minimum allocations for construction and completion of meaningful infrastructure</a:t>
                      </a:r>
                      <a:endParaRPr dirty="0" sz="1600" lang="en-US">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r>
              <a:tr h="499373">
                <a:tc>
                  <a:txBody>
                    <a:bodyPr/>
                    <a:p>
                      <a:pPr algn="just" marL="0" marR="0">
                        <a:lnSpc>
                          <a:spcPct val="107000"/>
                        </a:lnSpc>
                        <a:spcBef>
                          <a:spcPts val="0"/>
                        </a:spcBef>
                        <a:spcAft>
                          <a:spcPts val="0"/>
                        </a:spcAft>
                      </a:pPr>
                      <a:r>
                        <a:rPr dirty="0" sz="1600" lang="en-GB">
                          <a:effectLst/>
                        </a:rPr>
                        <a:t>Rural Population / Urban Population</a:t>
                      </a:r>
                      <a:endParaRPr dirty="0" sz="1600" lang="en-US">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p>
                      <a:pPr algn="r" marL="0" marR="0">
                        <a:lnSpc>
                          <a:spcPct val="120000"/>
                        </a:lnSpc>
                        <a:spcBef>
                          <a:spcPts val="0"/>
                        </a:spcBef>
                        <a:spcAft>
                          <a:spcPts val="0"/>
                        </a:spcAft>
                      </a:pPr>
                      <a:r>
                        <a:rPr sz="1600" lang="en-GB">
                          <a:effectLst/>
                        </a:rPr>
                        <a:t>30</a:t>
                      </a:r>
                      <a:endParaRPr sz="1600" lang="en-US">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p>
                      <a:pPr algn="r" marL="0" marR="0">
                        <a:lnSpc>
                          <a:spcPct val="120000"/>
                        </a:lnSpc>
                        <a:spcBef>
                          <a:spcPts val="0"/>
                        </a:spcBef>
                        <a:spcAft>
                          <a:spcPts val="0"/>
                        </a:spcAft>
                      </a:pPr>
                      <a:r>
                        <a:rPr sz="1600" lang="en-GB">
                          <a:effectLst/>
                        </a:rPr>
                        <a:t>62</a:t>
                      </a:r>
                      <a:endParaRPr sz="1600" lang="en-US">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p>
                      <a:pPr algn="just" marL="0" marR="0">
                        <a:lnSpc>
                          <a:spcPct val="107000"/>
                        </a:lnSpc>
                        <a:spcBef>
                          <a:spcPts val="0"/>
                        </a:spcBef>
                        <a:spcAft>
                          <a:spcPts val="0"/>
                        </a:spcAft>
                      </a:pPr>
                      <a:r>
                        <a:rPr dirty="0" sz="1600" lang="en-GB">
                          <a:effectLst/>
                        </a:rPr>
                        <a:t>Provide for demand/scale of delivering services</a:t>
                      </a:r>
                      <a:endParaRPr dirty="0" sz="1600" lang="en-US">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r>
              <a:tr h="754745">
                <a:tc>
                  <a:txBody>
                    <a:bodyPr/>
                    <a:p>
                      <a:pPr algn="just" marL="0" marR="0">
                        <a:lnSpc>
                          <a:spcPct val="107000"/>
                        </a:lnSpc>
                        <a:spcBef>
                          <a:spcPts val="0"/>
                        </a:spcBef>
                        <a:spcAft>
                          <a:spcPts val="0"/>
                        </a:spcAft>
                      </a:pPr>
                      <a:r>
                        <a:rPr sz="1600" lang="en-GB">
                          <a:effectLst/>
                        </a:rPr>
                        <a:t>Rural poverty headcount/Urban poverty head county</a:t>
                      </a:r>
                      <a:endParaRPr sz="1600" lang="en-US">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p>
                      <a:pPr algn="r" marL="0" marR="0">
                        <a:lnSpc>
                          <a:spcPct val="120000"/>
                        </a:lnSpc>
                        <a:spcBef>
                          <a:spcPts val="0"/>
                        </a:spcBef>
                        <a:spcAft>
                          <a:spcPts val="0"/>
                        </a:spcAft>
                      </a:pPr>
                      <a:r>
                        <a:rPr sz="1600" lang="en-GB">
                          <a:effectLst/>
                        </a:rPr>
                        <a:t>40</a:t>
                      </a:r>
                      <a:endParaRPr sz="1600" lang="en-US">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p>
                      <a:pPr algn="r" marL="0" marR="0">
                        <a:lnSpc>
                          <a:spcPct val="120000"/>
                        </a:lnSpc>
                        <a:spcBef>
                          <a:spcPts val="0"/>
                        </a:spcBef>
                        <a:spcAft>
                          <a:spcPts val="0"/>
                        </a:spcAft>
                      </a:pPr>
                      <a:r>
                        <a:rPr sz="1600" kern="1200" lang="en-US">
                          <a:effectLst/>
                        </a:rPr>
                        <a:t>15</a:t>
                      </a:r>
                      <a:endParaRPr sz="1600" lang="en-US">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p>
                      <a:pPr algn="just" marL="0" marR="0">
                        <a:lnSpc>
                          <a:spcPct val="107000"/>
                        </a:lnSpc>
                        <a:spcBef>
                          <a:spcPts val="0"/>
                        </a:spcBef>
                        <a:spcAft>
                          <a:spcPts val="0"/>
                        </a:spcAft>
                      </a:pPr>
                      <a:r>
                        <a:rPr dirty="0" sz="1600" kern="1200" lang="en-US">
                          <a:effectLst/>
                        </a:rPr>
                        <a:t>Equalizing variables - to </a:t>
                      </a:r>
                      <a:r>
                        <a:rPr dirty="0" sz="1600" kern="1200" lang="en-GB">
                          <a:effectLst/>
                        </a:rPr>
                        <a:t>allocate greater resources to districts that lag behind as per article 193 (4) of the Constitution.</a:t>
                      </a:r>
                      <a:endParaRPr dirty="0" sz="1600" lang="en-US">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r>
              <a:tr h="499373">
                <a:tc>
                  <a:txBody>
                    <a:bodyPr/>
                    <a:p>
                      <a:pPr algn="just" marL="0" marR="0">
                        <a:lnSpc>
                          <a:spcPct val="120000"/>
                        </a:lnSpc>
                        <a:spcBef>
                          <a:spcPts val="0"/>
                        </a:spcBef>
                        <a:spcAft>
                          <a:spcPts val="0"/>
                        </a:spcAft>
                      </a:pPr>
                      <a:r>
                        <a:rPr dirty="0" sz="1600" lang="en-GB">
                          <a:effectLst/>
                        </a:rPr>
                        <a:t>Conflict</a:t>
                      </a:r>
                      <a:endParaRPr dirty="0" sz="1600" lang="en-US">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p>
                      <a:pPr algn="r" marL="0" marR="0">
                        <a:lnSpc>
                          <a:spcPct val="120000"/>
                        </a:lnSpc>
                        <a:spcBef>
                          <a:spcPts val="0"/>
                        </a:spcBef>
                        <a:spcAft>
                          <a:spcPts val="0"/>
                        </a:spcAft>
                      </a:pPr>
                      <a:r>
                        <a:rPr dirty="0" sz="1600" lang="en-GB">
                          <a:effectLst/>
                        </a:rPr>
                        <a:t>5</a:t>
                      </a:r>
                      <a:endParaRPr dirty="0" sz="1600" lang="en-US">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p>
                      <a:pPr algn="r" marL="0" marR="0">
                        <a:lnSpc>
                          <a:spcPct val="120000"/>
                        </a:lnSpc>
                        <a:spcBef>
                          <a:spcPts val="0"/>
                        </a:spcBef>
                        <a:spcAft>
                          <a:spcPts val="0"/>
                        </a:spcAft>
                      </a:pPr>
                      <a:r>
                        <a:rPr dirty="0" sz="1600" kern="1200" lang="en-US">
                          <a:effectLst/>
                        </a:rPr>
                        <a:t>3</a:t>
                      </a:r>
                      <a:endParaRPr dirty="0" sz="1600" lang="en-US">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p>
                      <a:pPr algn="just" marL="0" marR="0">
                        <a:lnSpc>
                          <a:spcPct val="107000"/>
                        </a:lnSpc>
                        <a:spcBef>
                          <a:spcPts val="0"/>
                        </a:spcBef>
                        <a:spcAft>
                          <a:spcPts val="0"/>
                        </a:spcAft>
                      </a:pPr>
                      <a:r>
                        <a:rPr dirty="0" sz="1600" kern="1200" lang="en-US">
                          <a:effectLst/>
                        </a:rPr>
                        <a:t>Allocate more resources to LGs severely affected by conflict. </a:t>
                      </a:r>
                      <a:endParaRPr dirty="0" sz="1600" lang="en-US">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r>
            </a:tbl>
          </a:graphicData>
        </a:graphic>
      </p:graphicFrame>
      <p:sp>
        <p:nvSpPr>
          <p:cNvPr id="1048626" name="Slide Number Placeholder 3"/>
          <p:cNvSpPr>
            <a:spLocks noGrp="1"/>
          </p:cNvSpPr>
          <p:nvPr>
            <p:ph type="sldNum" sz="quarter" idx="12"/>
          </p:nvPr>
        </p:nvSpPr>
        <p:spPr/>
        <p:txBody>
          <a:bodyPr/>
          <a:p>
            <a:fld id="{52A4F15D-8E49-495E-8C38-B6C68B07BE1E}" type="slidenum">
              <a:rPr lang="en-GB" smtClean="0"/>
              <a:t>9</a:t>
            </a:fld>
            <a:endParaRPr lang="en-GB"/>
          </a:p>
        </p:txBody>
      </p:sp>
    </p:spTree>
  </p:cSld>
  <p:clrMapOvr>
    <a:masterClrMapping/>
  </p:clrMapOvr>
</p:sld>
</file>

<file path=ppt/theme/theme1.xml><?xml version="1.0" encoding="utf-8"?>
<a:theme xmlns:a="http://schemas.openxmlformats.org/drawingml/2006/main" name="Office Theme">
  <a:themeElements>
    <a:clrScheme name="Office">
      <a:dk1>
        <a:sysClr lastClr="000000" val="windowText"/>
      </a:dk1>
      <a:lt1>
        <a:sysClr lastClr="FFFFFF" val="window"/>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algn="ctr" blurRad="57150" dir="5400000" dist="19050"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theme>
</file>

<file path=ppt/theme/theme2.xml><?xml version="1.0" encoding="utf-8"?>
<a:theme xmlns:a="http://schemas.openxmlformats.org/drawingml/2006/main" name="Office Theme">
  <a:themeElements>
    <a:clrScheme name="Office">
      <a:dk1>
        <a:sysClr lastClr="000000" val="windowText"/>
      </a:dk1>
      <a:lt1>
        <a:sysClr lastClr="FFFFFF" val="window"/>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algn="ctr" blurRad="57150" dir="5400000" dist="19050"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theme>
</file>

<file path=docProps/app.xml><?xml version="1.0" encoding="utf-8"?>
<Properties xmlns="http://schemas.openxmlformats.org/officeDocument/2006/extended-properties">
  <Application>Microsoft Office PowerPoint</Application>
  <ScaleCrop>0</ScaleCrop>
  <LinksUpToDate>0</LinksUpToDate>
  <AppVersion>16.0000</AppVersion>
</Properties>
</file>

<file path=docProps/core.xml><?xml version="1.0" encoding="utf-8"?>
<cp:coreProperties xmlns:cp="http://schemas.openxmlformats.org/package/2006/metadata/core-properties" xmlns:dc="http://purl.org/dc/elements/1.1/" xmlns:dcterms="http://purl.org/dc/terms/" xmlns:xsi="http://www.w3.org/2001/XMLSchema-instance">
  <dc:title>The Discretionary Development Equalization Grant (DDEG)</dc:title>
  <dc:creator>Cathal Long</dc:creator>
  <cp:lastModifiedBy>Stella Nekesa</cp:lastModifiedBy>
  <dcterms:created xsi:type="dcterms:W3CDTF">2019-02-13T13:10:23Z</dcterms:created>
  <dcterms:modified xsi:type="dcterms:W3CDTF">2021-02-14T16:22:02Z</dcterms:modified>
</cp:coreProperties>
</file>