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Architects Daughter"/>
      <p:regular r:id="rId27"/>
    </p:embeddedFont>
    <p:embeddedFont>
      <p:font typeface="Century Schoolbook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  <p15:guide id="3" pos="4997">
          <p15:clr>
            <a:srgbClr val="A4A3A4"/>
          </p15:clr>
        </p15:guide>
        <p15:guide id="4" pos="2706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XWVNpK99xA7vkE6J2XvNXLJdV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8B33A4-225F-4C6A-AAF6-6355B9E2A7EC}">
  <a:tblStyle styleId="{2D8B33A4-225F-4C6A-AAF6-6355B9E2A7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52" orient="horz"/>
        <p:guide pos="3840"/>
        <p:guide pos="4997"/>
        <p:guide pos="27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Schoolbook-regular.fntdata"/><Relationship Id="rId27" Type="http://schemas.openxmlformats.org/officeDocument/2006/relationships/font" Target="fonts/ArchitectsDaught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Schoolboo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Schoolbook-boldItalic.fntdata"/><Relationship Id="rId30" Type="http://schemas.openxmlformats.org/officeDocument/2006/relationships/font" Target="fonts/CenturySchoolbook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43FC-4444-B938-B61DC93B7AB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3FC-4444-B938-B61DC93B7AB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C-4444-B938-B61DC93B7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3DDD-46D4-A05E-D4186F211C6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3DDD-46D4-A05E-D4186F211C6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D-46D4-A05E-D4186F211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E24-4CB6-AA78-14D95D652C6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E24-4CB6-AA78-14D95D652C6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24-4CB6-AA78-14D95D652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DEC-457B-9869-A0F3B6F9BEA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DEC-457B-9869-A0F3B6F9BEA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EC-457B-9869-A0F3B6F9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0.3779</cdr:x>
      <cdr:y>0.39096</cdr:y>
    </cdr:from>
    <cdr:to>
      <cdr:x>0.63025</cdr:x>
      <cdr:y>0.60904</cdr:y>
    </cdr:to>
    <cdr:sp macro="" textlink="">
      <cdr:nvSpPr>
        <cdr:cNvPr id="2" name="TextBox 27">
          <a:extLst xmlns:a="http://schemas.openxmlformats.org/drawingml/2006/main">
            <a:ext uri="{FF2B5EF4-FFF2-40B4-BE49-F238E27FC236}">
              <a16:creationId xmlns:a16="http://schemas.microsoft.com/office/drawing/2014/main" id="{47AF9C89-75C7-4E9F-93CF-AE7789EE584E}"/>
            </a:ext>
          </a:extLst>
        </cdr:cNvPr>
        <cdr:cNvSpPr txBox="1"/>
      </cdr:nvSpPr>
      <cdr:spPr>
        <a:xfrm xmlns:a="http://schemas.openxmlformats.org/drawingml/2006/main">
          <a:off x="891071" y="993158"/>
          <a:ext cx="59503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rPr>
            <a:t>03</a:t>
          </a:r>
          <a:endParaRPr lang="ko-KR" altLang="en-US" sz="3000" b="1" dirty="0">
            <a:solidFill>
              <a:schemeClr val="tx1">
                <a:lumMod val="75000"/>
                <a:lumOff val="25000"/>
              </a:schemeClr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/>
        </p:nvSpPr>
        <p:spPr>
          <a:xfrm>
            <a:off x="10968210" y="6516183"/>
            <a:ext cx="612420" cy="29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gif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Uganda Bureau of Statistics ¤ Plot 9 Colville Street, Kampala Uganda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¤ Website: www.ubos.org Tel: +256(0)-41-4706000 ¤ E-mail: ubos@ubos.or ¤ twitter:@StatisticsUg ¤ WhatsApp: 0750747176 </a:t>
            </a:r>
            <a:endParaRPr/>
          </a:p>
        </p:txBody>
      </p:sp>
      <p:pic>
        <p:nvPicPr>
          <p:cNvPr id="16" name="Google Shape;16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1"/>
          <p:cNvGrpSpPr/>
          <p:nvPr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8" name="Google Shape;18;p21"/>
            <p:cNvSpPr/>
            <p:nvPr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rgbClr val="FFFFFF"/>
            </a:solidFill>
            <a:ln cap="flat" cmpd="sng" w="60325">
              <a:solidFill>
                <a:srgbClr val="5481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1" sz="1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descr="A picture containing logo&#10;&#10;Description automatically generated" id="19" name="Google Shape;19;p21"/>
            <p:cNvPicPr preferRelativeResize="0"/>
            <p:nvPr/>
          </p:nvPicPr>
          <p:blipFill rotWithShape="1">
            <a:blip r:embed="rId2">
              <a:alphaModFix/>
            </a:blip>
            <a:srcRect b="-2671" l="4389" r="-2671" t="1"/>
            <a:stretch/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e Republic of Uganda | Brands of the World™ | Download vector logos and  logotypes" id="21" name="Google Shape;21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469" y="2481739"/>
              <a:ext cx="1005628" cy="1005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1"/>
          <p:cNvSpPr txBox="1"/>
          <p:nvPr/>
        </p:nvSpPr>
        <p:spPr>
          <a:xfrm>
            <a:off x="11014922" y="6499360"/>
            <a:ext cx="1075761" cy="296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000" u="none" cap="none" strike="noStrike">
                <a:solidFill>
                  <a:srgbClr val="3856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b="1" i="0" sz="2000" u="none" cap="none" strike="noStrike">
              <a:solidFill>
                <a:srgbClr val="3856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302247" y="1389724"/>
            <a:ext cx="10322560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National Population and Housing Census 2024</a:t>
            </a:r>
            <a:endParaRPr/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t/>
            </a:r>
            <a:endParaRPr b="1" i="0" sz="3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 and  Field Operation Strategy</a:t>
            </a:r>
            <a:endParaRPr b="1" i="0" sz="3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2608023" y="379343"/>
            <a:ext cx="8967250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Implementation Before Enumeration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0"/>
          <p:cNvGrpSpPr/>
          <p:nvPr/>
        </p:nvGrpSpPr>
        <p:grpSpPr>
          <a:xfrm>
            <a:off x="4607039" y="2536729"/>
            <a:ext cx="3259350" cy="3128323"/>
            <a:chOff x="2320034" y="2816791"/>
            <a:chExt cx="4496571" cy="3156767"/>
          </a:xfrm>
        </p:grpSpPr>
        <p:sp>
          <p:nvSpPr>
            <p:cNvPr id="222" name="Google Shape;222;p10"/>
            <p:cNvSpPr/>
            <p:nvPr/>
          </p:nvSpPr>
          <p:spPr>
            <a:xfrm rot="2236334">
              <a:off x="5362120" y="3055231"/>
              <a:ext cx="1188131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1C7DE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F0762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flipH="1" rot="-2236334">
              <a:off x="2692424" y="3055233"/>
              <a:ext cx="1188131" cy="1188132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flipH="1" rot="-4500000">
              <a:off x="2453548" y="4651912"/>
              <a:ext cx="1188132" cy="1188133"/>
            </a:xfrm>
            <a:custGeom>
              <a:rect b="b" l="l" r="r" t="t"/>
              <a:pathLst>
                <a:path extrusionOk="0" h="1490465" w="1490464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0"/>
          <p:cNvSpPr txBox="1"/>
          <p:nvPr/>
        </p:nvSpPr>
        <p:spPr>
          <a:xfrm>
            <a:off x="8070152" y="4263924"/>
            <a:ext cx="36245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groups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travelers and outdoor sleepers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Collective households are hotels occupants, army camps and barracks, prisons, remand homes, police cells, hospitals etc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8056153" y="1773050"/>
            <a:ext cx="365252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enumerator  will  be accompanied by a local leader and  will be assigned one EA of about  145 households 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range is 50-149 House holds) 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2165337" y="1236776"/>
            <a:ext cx="2969090" cy="173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the EA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its boundaries and Sort out any boundary issues for proper coverage and completeness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1679790" y="4679422"/>
            <a:ext cx="26047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4000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Charting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best route to use during enumeration</a:t>
            </a: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1"/>
          <p:cNvGrpSpPr/>
          <p:nvPr/>
        </p:nvGrpSpPr>
        <p:grpSpPr>
          <a:xfrm>
            <a:off x="1064490" y="1139687"/>
            <a:ext cx="10486759" cy="5022352"/>
            <a:chOff x="-246149" y="0"/>
            <a:chExt cx="10486759" cy="5022352"/>
          </a:xfrm>
        </p:grpSpPr>
        <p:sp>
          <p:nvSpPr>
            <p:cNvPr id="235" name="Google Shape;235;p11"/>
            <p:cNvSpPr/>
            <p:nvPr/>
          </p:nvSpPr>
          <p:spPr>
            <a:xfrm>
              <a:off x="0" y="881636"/>
              <a:ext cx="3574847" cy="339244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523524" y="1378448"/>
              <a:ext cx="2527799" cy="2398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-246149" y="0"/>
              <a:ext cx="4817885" cy="5022352"/>
            </a:xfrm>
            <a:prstGeom prst="blockArc">
              <a:avLst>
                <a:gd fmla="val 16509444" name="adj1"/>
                <a:gd fmla="val 5088054" name="adj2"/>
                <a:gd fmla="val 5240" name="adj3"/>
              </a:avLst>
            </a:prstGeom>
            <a:solidFill>
              <a:srgbClr val="6FAA47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526393" y="652719"/>
              <a:ext cx="831198" cy="822030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599833" y="349537"/>
              <a:ext cx="5107926" cy="123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4599833" y="349537"/>
              <a:ext cx="5107926" cy="123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b="1" i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 facto </a:t>
              </a: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approach</a:t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4021249" y="2109703"/>
              <a:ext cx="831198" cy="8220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5195145" y="1822194"/>
              <a:ext cx="4841638" cy="123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5195145" y="1822194"/>
              <a:ext cx="4841638" cy="123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Census night - </a:t>
              </a:r>
              <a:r>
                <a:rPr b="1"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9th May 2024</a:t>
              </a:r>
              <a:endParaRPr b="1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526393" y="3433071"/>
              <a:ext cx="831198" cy="822030"/>
            </a:xfrm>
            <a:prstGeom prst="ellipse">
              <a:avLst/>
            </a:prstGeom>
            <a:solidFill>
              <a:srgbClr val="A8D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4450322" y="3379878"/>
              <a:ext cx="5790288" cy="96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4450322" y="3379878"/>
              <a:ext cx="5790288" cy="963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Days’ enumeration </a:t>
              </a: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11"/>
          <p:cNvSpPr txBox="1"/>
          <p:nvPr/>
        </p:nvSpPr>
        <p:spPr>
          <a:xfrm>
            <a:off x="2608023" y="379343"/>
            <a:ext cx="8967250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Implementation During Enumeration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/>
        </p:nvSpPr>
        <p:spPr>
          <a:xfrm>
            <a:off x="1989146" y="196771"/>
            <a:ext cx="8967250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Implementation During Enumeration…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1577008" y="886844"/>
            <a:ext cx="10310192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Enumeration of special populations vagrants, travellers, hospitals and the like  will be 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strictly done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census night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capture will be </a:t>
            </a: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done using tablets.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Institution households and special populations  will  be enumerated using the Institutional and Special population groups questionnaire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accommodation facilities, special forms (hardcopy) will be left at the hotel and filled by  front-desk officers for ALL guests booked for night-stay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507941" y="673679"/>
            <a:ext cx="10445520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other households  will be  enumerated using the Household questionnaire. 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VIPs and dignitaries  will be enumerated within the first </a:t>
            </a: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days;</a:t>
            </a:r>
            <a:endParaRPr/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Responses  will be captured directly into tablet </a:t>
            </a: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Heads of Households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respondents. Where information is unknown, individual persons can be interviewed.</a:t>
            </a:r>
            <a:endParaRPr/>
          </a:p>
          <a:p>
            <a:pPr indent="-2413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Fertility questions should be answered by the woman herself</a:t>
            </a:r>
            <a:endParaRPr/>
          </a:p>
          <a:p>
            <a:pPr indent="-1778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enumeration time is </a:t>
            </a: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minutes</a:t>
            </a:r>
            <a:endParaRPr/>
          </a:p>
          <a:p>
            <a:pPr indent="-2540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end of each day, enumerators will send data directly to UBOS. Where internet challenges exist, s/he send to their supervisors using Bluetooth then supervisor sends to headquarters.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2028903" y="225287"/>
            <a:ext cx="8967250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Implementation During Enumeration…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/>
        </p:nvSpPr>
        <p:spPr>
          <a:xfrm>
            <a:off x="1542840" y="1135944"/>
            <a:ext cx="9939376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District Census Officer is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Census implementation in the district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DTOs, District Census Officer, DITO and sub-county and parish  supervisors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oversee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enumeration exercise by being in the field with the teams;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trainers and trainees at the National level work serve as Quality Control Supervisors during enumeration. There should be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 QC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supervisors in each district;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should be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ICT supervisor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each Ward. The content supervisor supervises 10 enumerators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2028903" y="379343"/>
            <a:ext cx="8967250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Implementation During Enumeration…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15"/>
          <p:cNvGraphicFramePr/>
          <p:nvPr/>
        </p:nvGraphicFramePr>
        <p:xfrm>
          <a:off x="4091761" y="1238167"/>
          <a:ext cx="2358000" cy="254030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72" name="Google Shape;272;p15"/>
          <p:cNvGraphicFramePr/>
          <p:nvPr/>
        </p:nvGraphicFramePr>
        <p:xfrm>
          <a:off x="6885461" y="1238167"/>
          <a:ext cx="2357955" cy="2540307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273" name="Google Shape;273;p15"/>
          <p:cNvGraphicFramePr/>
          <p:nvPr/>
        </p:nvGraphicFramePr>
        <p:xfrm>
          <a:off x="9726448" y="1238167"/>
          <a:ext cx="2081239" cy="2540307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274" name="Google Shape;274;p15"/>
          <p:cNvGraphicFramePr/>
          <p:nvPr/>
        </p:nvGraphicFramePr>
        <p:xfrm>
          <a:off x="1306342" y="1236492"/>
          <a:ext cx="2357955" cy="2540307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275" name="Google Shape;275;p15"/>
          <p:cNvSpPr/>
          <p:nvPr/>
        </p:nvSpPr>
        <p:spPr>
          <a:xfrm>
            <a:off x="1484242" y="3632441"/>
            <a:ext cx="2123569" cy="360040"/>
          </a:xfrm>
          <a:prstGeom prst="rect">
            <a:avLst/>
          </a:prstGeom>
          <a:solidFill>
            <a:srgbClr val="385623">
              <a:alpha val="80000"/>
            </a:srgbClr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Spot Check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4050538" y="3632441"/>
            <a:ext cx="2448682" cy="360040"/>
          </a:xfrm>
          <a:prstGeom prst="rect">
            <a:avLst/>
          </a:prstGeom>
          <a:solidFill>
            <a:srgbClr val="70AD47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6927143" y="3632441"/>
            <a:ext cx="2456918" cy="360040"/>
          </a:xfrm>
          <a:prstGeom prst="rect">
            <a:avLst/>
          </a:prstGeom>
          <a:solidFill>
            <a:srgbClr val="A8D08C">
              <a:alpha val="80000"/>
            </a:srgbClr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Data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9776440" y="3632441"/>
            <a:ext cx="2307963" cy="360040"/>
          </a:xfrm>
          <a:prstGeom prst="rect">
            <a:avLst/>
          </a:prstGeom>
          <a:solidFill>
            <a:srgbClr val="E1EFD8">
              <a:alpha val="80000"/>
            </a:srgbClr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checks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2032353" y="2229647"/>
            <a:ext cx="5950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1484242" y="4212724"/>
            <a:ext cx="2123569" cy="1477328"/>
          </a:xfrm>
          <a:prstGeom prst="rect">
            <a:avLst/>
          </a:prstGeom>
          <a:solidFill>
            <a:srgbClr val="385623"/>
          </a:solidFill>
          <a:ln cap="flat" cmpd="sng" w="15875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Observe at least one interview of each enumerator especially on the first day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4973243" y="2246181"/>
            <a:ext cx="5950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10399369" y="2229647"/>
            <a:ext cx="5950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4042302" y="4102413"/>
            <a:ext cx="2456918" cy="1477328"/>
          </a:xfrm>
          <a:prstGeom prst="rect">
            <a:avLst/>
          </a:prstGeom>
          <a:solidFill>
            <a:srgbClr val="70AD47"/>
          </a:solidFill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 any irregularities observed with the respective enumerator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6927143" y="4102413"/>
            <a:ext cx="2456918" cy="1754326"/>
          </a:xfrm>
          <a:prstGeom prst="rect">
            <a:avLst/>
          </a:prstGeom>
          <a:solidFill>
            <a:srgbClr val="A8D08C"/>
          </a:solidFill>
          <a:ln cap="flat" cmpd="sng" w="1587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information sent by the enumerator via Bluetooth so that he/she can review and verify such information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9826498" y="4102413"/>
            <a:ext cx="2153467" cy="2308324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back checks to the households where marks have been made on their houses to indicate completion of enumeration 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2803872" y="333162"/>
            <a:ext cx="6099097" cy="44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Roles of the Parish Supervisor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 txBox="1"/>
          <p:nvPr/>
        </p:nvSpPr>
        <p:spPr>
          <a:xfrm>
            <a:off x="2207771" y="293959"/>
            <a:ext cx="79371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Roles of the District Census Committee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1676784" y="882825"/>
            <a:ext cx="9905616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Ensure a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 persons in their areas of jurisdiction are enumerated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security for census personnel and equipment.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enumeration of special populations is done on the Census Night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Sensitize people within their area of administration to participate in Census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Resolve boundary conflicts whenever they arose</a:t>
            </a:r>
            <a:endParaRPr/>
          </a:p>
          <a:p>
            <a:pPr indent="-177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transport for various logistics</a:t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/>
          <p:nvPr/>
        </p:nvSpPr>
        <p:spPr>
          <a:xfrm>
            <a:off x="3596640" y="297001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Collection Monitoring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/>
        </p:nvSpPr>
        <p:spPr>
          <a:xfrm>
            <a:off x="1886457" y="2422240"/>
            <a:ext cx="995947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108000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romanLcPeriod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document the census process and the way data  will be  collected in a selected number of sub-counties and enumeration areas,</a:t>
            </a:r>
            <a:endParaRPr/>
          </a:p>
          <a:p>
            <a:pPr indent="-349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romanLcPeriod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observe objectively the census against international standards and national legislation,</a:t>
            </a:r>
            <a:endParaRPr/>
          </a:p>
          <a:p>
            <a:pPr indent="-3492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romanLcPeriod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feedback to UBOS and document lessons learnt and good practices for building capacity in future censuses</a:t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1945208" y="1960575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9950121" y="6293009"/>
            <a:ext cx="1272951" cy="5221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2936240" y="290622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Collection Monitoring</a:t>
            </a: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1987632" y="1141437"/>
            <a:ext cx="92354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To enhance the credibility of the census.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1945208" y="1896543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Specifically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/>
        </p:nvSpPr>
        <p:spPr>
          <a:xfrm>
            <a:off x="1590259" y="782632"/>
            <a:ext cx="10217427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team of independent monitors drawn from external stakeholders, the United Nation (UN) Agencies and  UBOS  M&amp;E   will conduct census monitoring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be briefed on the procedure for undertaking the 2024 National Population and Housing Census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 will be done between 4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April and 20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May, 2024;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 will be  allocated regions for monitoring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provided feedback to UBOS</a:t>
            </a:r>
            <a:endParaRPr/>
          </a:p>
          <a:p>
            <a:pPr indent="-1905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Census will be monitored using  dashboards with access to information for personnel at different levels. It shows coverage per day and data points for selected indicators.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3048000" y="19785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Collection Monitoring…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2353945" y="401360"/>
            <a:ext cx="8415655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PRESENTATION OUTLINE</a:t>
            </a: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027" y="1114061"/>
            <a:ext cx="10291465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2914402" y="1365250"/>
            <a:ext cx="3843655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Microsoft YaHei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Introduction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2154212" y="1421836"/>
            <a:ext cx="471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Bookman Old Style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endParaRPr b="1" i="0" sz="2800" u="none" cap="none" strike="noStrike">
              <a:solidFill>
                <a:srgbClr val="38562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518" y="1945056"/>
            <a:ext cx="10291465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2914025" y="2252831"/>
            <a:ext cx="6962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Microsoft YaHei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Training objectives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154212" y="2252831"/>
            <a:ext cx="471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Bookman Old Style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endParaRPr b="1" i="0" sz="2800" u="none" cap="none" strike="noStrike">
              <a:solidFill>
                <a:srgbClr val="38562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026" y="2944550"/>
            <a:ext cx="10291465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2154212" y="3083826"/>
            <a:ext cx="471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Bookman Old Style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</a:t>
            </a:r>
            <a:endParaRPr b="1" i="0" sz="2800" u="none" cap="none" strike="noStrike">
              <a:solidFill>
                <a:srgbClr val="38562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983486" y="3143287"/>
            <a:ext cx="7906407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Microsoft YaHei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Training materials</a:t>
            </a:r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026" y="3665257"/>
            <a:ext cx="10291465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2154212" y="3971007"/>
            <a:ext cx="471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Bookman Old Style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</a:t>
            </a:r>
            <a:endParaRPr b="1" i="0" sz="2800" u="none" cap="none" strike="noStrike">
              <a:solidFill>
                <a:srgbClr val="38562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026" y="4494227"/>
            <a:ext cx="10291465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154212" y="4770024"/>
            <a:ext cx="4719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Bookman Old Style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</a:t>
            </a:r>
            <a:endParaRPr b="1" i="0" sz="2800" u="none" cap="none" strike="noStrike">
              <a:solidFill>
                <a:srgbClr val="38562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2914024" y="3939328"/>
            <a:ext cx="6233193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Microsoft YaHei"/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Implementation</a:t>
            </a:r>
            <a:endParaRPr b="1" i="0" sz="2800" u="none" cap="none" strike="noStrike">
              <a:solidFill>
                <a:srgbClr val="38562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082215" y="4749519"/>
            <a:ext cx="62948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8562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Data Collection Monitoring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0"/>
          <p:cNvGrpSpPr/>
          <p:nvPr/>
        </p:nvGrpSpPr>
        <p:grpSpPr>
          <a:xfrm>
            <a:off x="2134009" y="2507251"/>
            <a:ext cx="4197132" cy="2451953"/>
            <a:chOff x="751523" y="2507251"/>
            <a:chExt cx="4197132" cy="2451953"/>
          </a:xfrm>
        </p:grpSpPr>
        <p:sp>
          <p:nvSpPr>
            <p:cNvPr id="320" name="Google Shape;320;p20"/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508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5000">
                  <a:solidFill>
                    <a:srgbClr val="38562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Thank You</a:t>
              </a:r>
              <a:endParaRPr/>
            </a:p>
            <a:p>
              <a:pPr indent="0" lvl="0" marL="0" marR="5080" rtl="0" algn="ctr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b="1" lang="en-US" sz="5000">
                  <a:solidFill>
                    <a:srgbClr val="FF000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Any Questions</a:t>
              </a:r>
              <a:endParaRPr/>
            </a:p>
          </p:txBody>
        </p:sp>
        <p:pic>
          <p:nvPicPr>
            <p:cNvPr descr="Help with solid fill" id="321" name="Google Shape;321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2" name="Google Shape;3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624" y="1905000"/>
            <a:ext cx="4011898" cy="359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idx="4294967295" type="title"/>
          </p:nvPr>
        </p:nvSpPr>
        <p:spPr>
          <a:xfrm>
            <a:off x="0" y="347663"/>
            <a:ext cx="9880600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  <p:sp>
        <p:nvSpPr>
          <p:cNvPr id="127" name="Google Shape;127;p3"/>
          <p:cNvSpPr txBox="1"/>
          <p:nvPr>
            <p:ph idx="4294967295" type="body"/>
          </p:nvPr>
        </p:nvSpPr>
        <p:spPr>
          <a:xfrm>
            <a:off x="1457738" y="1321415"/>
            <a:ext cx="4617941" cy="470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training of the census staff is a vital component in the successful conduct of the 2024  Population and Housing Census 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The Digital Census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961" y="1597487"/>
            <a:ext cx="4240300" cy="3663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3"/>
          <p:cNvCxnSpPr/>
          <p:nvPr/>
        </p:nvCxnSpPr>
        <p:spPr>
          <a:xfrm>
            <a:off x="6116320" y="1352510"/>
            <a:ext cx="0" cy="4882841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1579682" y="1524080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 flipH="1">
            <a:off x="7108042" y="1524080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 flipH="1" rot="10800000">
            <a:off x="4471733" y="4123183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565368" y="3221040"/>
            <a:ext cx="2326658" cy="14068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737555" y="1615863"/>
            <a:ext cx="371879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is a very crucial stage in the implementation of census activities to have common understanding of Census Enumeration procedures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118491" y="4837789"/>
            <a:ext cx="32204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for the 2024 NPHC enumeration will be conducted at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(4)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 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001047" y="1571262"/>
            <a:ext cx="37681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understanding  of concepts and definitions of different terminology leads to successful data collection and quality of the information collected. 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644944" y="2554583"/>
            <a:ext cx="452743" cy="45652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2700000">
            <a:off x="7416201" y="2114696"/>
            <a:ext cx="339446" cy="608564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475" y="3276912"/>
            <a:ext cx="1646392" cy="118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1155180" y="347289"/>
            <a:ext cx="9881755" cy="550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Introduction…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idx="4294967295" type="title"/>
          </p:nvPr>
        </p:nvSpPr>
        <p:spPr>
          <a:xfrm>
            <a:off x="1987827" y="319088"/>
            <a:ext cx="7906026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 objectives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>
            <p:ph idx="4294967295" type="body"/>
          </p:nvPr>
        </p:nvSpPr>
        <p:spPr>
          <a:xfrm>
            <a:off x="1696280" y="1235075"/>
            <a:ext cx="9462052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have common understanding of enumeration SoPs (census instruments- questionnaires, manuals etc)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use the same methodology in all levels of Training</a:t>
            </a:r>
            <a:endParaRPr/>
          </a:p>
          <a:p>
            <a:pPr indent="15240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detailed knowledge and accurate understanding of the Population and Housing Census (Digital Census) process, procedures, and filling up of census forms through Tablet. </a:t>
            </a:r>
            <a:endParaRPr/>
          </a:p>
          <a:p>
            <a:pPr indent="15240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 fully comprehend how to collect the true and accurate Population and Housing Census  using  tablets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>
            <p:ph idx="4294967295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AA3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1135524" y="324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 Mechanism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2204720" y="3845004"/>
            <a:ext cx="6766561" cy="707606"/>
          </a:xfrm>
          <a:prstGeom prst="roundRect">
            <a:avLst>
              <a:gd fmla="val 16667" name="adj"/>
            </a:avLst>
          </a:prstGeom>
          <a:solidFill>
            <a:srgbClr val="C55A11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6"/>
          <p:cNvGrpSpPr/>
          <p:nvPr/>
        </p:nvGrpSpPr>
        <p:grpSpPr>
          <a:xfrm>
            <a:off x="1135524" y="1138558"/>
            <a:ext cx="10236482" cy="4979634"/>
            <a:chOff x="2463802" y="1138558"/>
            <a:chExt cx="8569961" cy="4979634"/>
          </a:xfrm>
        </p:grpSpPr>
        <p:sp>
          <p:nvSpPr>
            <p:cNvPr id="161" name="Google Shape;161;p6"/>
            <p:cNvSpPr txBox="1"/>
            <p:nvPr/>
          </p:nvSpPr>
          <p:spPr>
            <a:xfrm>
              <a:off x="2879097" y="4049275"/>
              <a:ext cx="8139424" cy="430887"/>
            </a:xfrm>
            <a:prstGeom prst="rect">
              <a:avLst/>
            </a:prstGeom>
            <a:noFill/>
            <a:ln cap="flat" cmpd="sng" w="38100">
              <a:solidFill>
                <a:srgbClr val="C55A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81962" y="1138558"/>
              <a:ext cx="8051801" cy="1197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94338" y="2386310"/>
              <a:ext cx="8139425" cy="1194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4337" y="4982833"/>
              <a:ext cx="8124184" cy="1135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6"/>
            <p:cNvSpPr txBox="1"/>
            <p:nvPr/>
          </p:nvSpPr>
          <p:spPr>
            <a:xfrm>
              <a:off x="3291840" y="1338612"/>
              <a:ext cx="56083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1176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Training of Trainer(TOT)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966720" y="2691505"/>
              <a:ext cx="56083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1176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Training of  District Census Officers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2463802" y="5288555"/>
              <a:ext cx="72136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1176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Training of  Enumerator and parish Supervisors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3172462" y="3909762"/>
              <a:ext cx="68884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1176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Training of  Sub County Census Officers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838200" y="765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Training schedule</a:t>
            </a:r>
            <a:endParaRPr/>
          </a:p>
        </p:txBody>
      </p:sp>
      <p:graphicFrame>
        <p:nvGraphicFramePr>
          <p:cNvPr id="174" name="Google Shape;174;p7"/>
          <p:cNvGraphicFramePr/>
          <p:nvPr/>
        </p:nvGraphicFramePr>
        <p:xfrm>
          <a:off x="1643270" y="12196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{2D8B33A4-225F-4C6A-AAF6-6355B9E2A7EC}</a:tableStyleId>
              </a:tblPr>
              <a:tblGrid>
                <a:gridCol w="1283800"/>
                <a:gridCol w="1870200"/>
                <a:gridCol w="1616775"/>
                <a:gridCol w="1934825"/>
                <a:gridCol w="3150700"/>
              </a:tblGrid>
              <a:tr h="77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Type of Training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Training of Trainers (TOT)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Training of District Census Officers 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Training of  subcounty Census officers 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Training of  parish supervisors  and Enumerators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>
                    <a:solidFill>
                      <a:schemeClr val="accent6"/>
                    </a:solidFill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Venue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UBOS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0000"/>
                          </a:solidFill>
                        </a:rPr>
                        <a:t>National </a:t>
                      </a:r>
                      <a:endParaRPr b="1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70C0"/>
                          </a:solidFill>
                        </a:rPr>
                        <a:t>District</a:t>
                      </a:r>
                      <a:endParaRPr b="1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Sub-county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  <a:tr h="79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Date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18th/March  -22nd/March, 2024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0000"/>
                          </a:solidFill>
                        </a:rPr>
                        <a:t>4th/April  -12th/April 2024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70C0"/>
                          </a:solidFill>
                        </a:rPr>
                        <a:t>17th/April  -25th/April 2024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29th/April  -7th/May 2024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  <a:tr h="93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Resource Person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UBOS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0000"/>
                          </a:solidFill>
                        </a:rPr>
                        <a:t>Master Trainers/Trainers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70C0"/>
                          </a:solidFill>
                        </a:rPr>
                        <a:t>Trainers/DCOs, ADCOs, DITOs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Trainers/ DCO/ Subcounty supervisors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  <a:tr h="123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Participants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UBOS staff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0000"/>
                          </a:solidFill>
                        </a:rPr>
                        <a:t>District Census  officers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70C0"/>
                          </a:solidFill>
                        </a:rPr>
                        <a:t>Sub-County  Census Officers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Supervisors, Enumerators including reserve staff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  <a:tr h="48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000000"/>
                          </a:solidFill>
                        </a:rPr>
                        <a:t>Training Days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5 Days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FF0000"/>
                          </a:solidFill>
                        </a:rPr>
                        <a:t>9 Days</a:t>
                      </a:r>
                      <a:endParaRPr b="0" i="0"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70C0"/>
                          </a:solidFill>
                        </a:rPr>
                        <a:t>9 Days</a:t>
                      </a:r>
                      <a:endParaRPr b="0" i="0" sz="18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rgbClr val="000000"/>
                          </a:solidFill>
                        </a:rPr>
                        <a:t>9 Days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  <a:tr h="29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 rot="10800000">
            <a:off x="4317049" y="1604705"/>
            <a:ext cx="4140000" cy="4140000"/>
          </a:xfrm>
          <a:prstGeom prst="blockArc">
            <a:avLst>
              <a:gd fmla="val 10756194" name="adj1"/>
              <a:gd fmla="val 30178" name="adj2"/>
              <a:gd fmla="val 394" name="adj3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8"/>
          <p:cNvGrpSpPr/>
          <p:nvPr/>
        </p:nvGrpSpPr>
        <p:grpSpPr>
          <a:xfrm>
            <a:off x="3872504" y="1705847"/>
            <a:ext cx="5060814" cy="4391982"/>
            <a:chOff x="2029948" y="1737169"/>
            <a:chExt cx="5060814" cy="4391982"/>
          </a:xfrm>
        </p:grpSpPr>
        <p:grpSp>
          <p:nvGrpSpPr>
            <p:cNvPr id="181" name="Google Shape;181;p8"/>
            <p:cNvGrpSpPr/>
            <p:nvPr/>
          </p:nvGrpSpPr>
          <p:grpSpPr>
            <a:xfrm>
              <a:off x="2029948" y="1737169"/>
              <a:ext cx="5060814" cy="4391982"/>
              <a:chOff x="2029948" y="2193210"/>
              <a:chExt cx="5060814" cy="4391982"/>
            </a:xfrm>
          </p:grpSpPr>
          <p:sp>
            <p:nvSpPr>
              <p:cNvPr id="182" name="Google Shape;182;p8"/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 flipH="1" rot="7200000">
                <a:off x="4459114" y="4883910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flipH="1" rot="10800000">
                <a:off x="2885423" y="4786266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-3600000">
                <a:off x="2199660" y="3584104"/>
                <a:ext cx="1625048" cy="1330154"/>
              </a:xfrm>
              <a:custGeom>
                <a:rect b="b" l="l" r="r" t="t"/>
                <a:pathLst>
                  <a:path extrusionOk="0" h="1330154" w="1625048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8"/>
            <p:cNvSpPr/>
            <p:nvPr/>
          </p:nvSpPr>
          <p:spPr>
            <a:xfrm>
              <a:off x="3540579" y="267701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8"/>
          <p:cNvSpPr txBox="1"/>
          <p:nvPr/>
        </p:nvSpPr>
        <p:spPr>
          <a:xfrm>
            <a:off x="9311891" y="3474650"/>
            <a:ext cx="26662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Class assessments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412065" y="3138056"/>
            <a:ext cx="19644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Brainstorming before starting of the lesson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2160351" y="4561666"/>
            <a:ext cx="19644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Interactive lecture (reading questionnaires and manual, explaining the content)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8499322" y="5123803"/>
            <a:ext cx="3101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practice (urban and rural EA)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8580694" y="2049571"/>
            <a:ext cx="30597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Mock Interview and Role Play 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761069" y="1882328"/>
            <a:ext cx="34862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 point presentation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 rot="2700000">
            <a:off x="8260216" y="2139386"/>
            <a:ext cx="375843" cy="375843"/>
          </a:xfrm>
          <a:prstGeom prst="corner">
            <a:avLst>
              <a:gd fmla="val 20835" name="adj1"/>
              <a:gd fmla="val 24335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 rot="-8100000">
            <a:off x="4177223" y="2013935"/>
            <a:ext cx="375843" cy="375843"/>
          </a:xfrm>
          <a:prstGeom prst="corner">
            <a:avLst>
              <a:gd fmla="val 20835" name="adj1"/>
              <a:gd fmla="val 2433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4317048" y="1604705"/>
            <a:ext cx="4140000" cy="4140000"/>
          </a:xfrm>
          <a:prstGeom prst="blockArc">
            <a:avLst>
              <a:gd fmla="val 10756194" name="adj1"/>
              <a:gd fmla="val 30178" name="adj2"/>
              <a:gd fmla="val 394" name="adj3"/>
            </a:avLst>
          </a:prstGeom>
          <a:solidFill>
            <a:schemeClr val="accent1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5427173" y="2224262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060341" y="2168799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4684623" y="3482226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7828071" y="3505331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5403385" y="4852500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7047131" y="4852500"/>
            <a:ext cx="362301" cy="371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 flipH="1">
            <a:off x="8796095" y="3516083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 rot="-2794009">
            <a:off x="3696023" y="3488240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7890644" y="5127030"/>
            <a:ext cx="404132" cy="404132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4476166" y="5123803"/>
            <a:ext cx="365319" cy="305377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434" y="2962523"/>
            <a:ext cx="1717266" cy="1098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/>
          <p:nvPr/>
        </p:nvSpPr>
        <p:spPr>
          <a:xfrm>
            <a:off x="838200" y="365125"/>
            <a:ext cx="10515600" cy="707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 Methodology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/>
        </p:nvSpPr>
        <p:spPr>
          <a:xfrm>
            <a:off x="3160340" y="2879635"/>
            <a:ext cx="650182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Implementation strategy</a:t>
            </a:r>
            <a:endParaRPr b="1" i="0" sz="38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2019-07-22T01:12:00Z</dcterms:created>
  <dc:creator>Betty Nawoova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1FE982C1ED9D4F448FFFDED24DBECA8C</vt:lpwstr>
  </property>
</Properties>
</file>