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sldIdLst>
    <p:sldId id="256" r:id="rId2"/>
    <p:sldId id="314" r:id="rId3"/>
    <p:sldId id="281" r:id="rId4"/>
    <p:sldId id="283" r:id="rId5"/>
    <p:sldId id="262" r:id="rId6"/>
    <p:sldId id="315" r:id="rId7"/>
    <p:sldId id="317" r:id="rId8"/>
    <p:sldId id="319" r:id="rId9"/>
    <p:sldId id="264" r:id="rId10"/>
    <p:sldId id="267" r:id="rId11"/>
    <p:sldId id="321" r:id="rId12"/>
    <p:sldId id="273" r:id="rId13"/>
    <p:sldId id="275" r:id="rId14"/>
    <p:sldId id="297" r:id="rId15"/>
    <p:sldId id="298" r:id="rId16"/>
    <p:sldId id="303" r:id="rId17"/>
    <p:sldId id="304" r:id="rId18"/>
    <p:sldId id="301" r:id="rId19"/>
    <p:sldId id="302" r:id="rId20"/>
    <p:sldId id="305" r:id="rId21"/>
    <p:sldId id="306" r:id="rId22"/>
    <p:sldId id="276" r:id="rId23"/>
    <p:sldId id="309" r:id="rId24"/>
    <p:sldId id="292" r:id="rId25"/>
    <p:sldId id="296" r:id="rId26"/>
    <p:sldId id="312" r:id="rId27"/>
    <p:sldId id="290" r:id="rId28"/>
    <p:sldId id="31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B9A71F-6E60-4D9A-9AB9-DABF0AA4CF8C}" type="datetimeFigureOut">
              <a:rPr lang="en-US" smtClean="0"/>
              <a:t>9/11/2024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4E9663-3070-4F9B-AD9A-DAA544B64722}" type="slidenum">
              <a:rPr lang="en-US" smtClean="0"/>
              <a:t>‹#›</a:t>
            </a:fld>
            <a:endParaRPr lang="en-US"/>
          </a:p>
        </p:txBody>
      </p:sp>
    </p:spTree>
    <p:extLst>
      <p:ext uri="{BB962C8B-B14F-4D97-AF65-F5344CB8AC3E}">
        <p14:creationId xmlns:p14="http://schemas.microsoft.com/office/powerpoint/2010/main" val="1067351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F57B3DC9-E85A-4196-92F5-C22805CB42F0}" type="datetime1">
              <a:rPr lang="en-US" smtClean="0"/>
              <a:t>9/11/2024</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7C6A0E-1140-4670-90C3-B10ADCF2AE52}" type="datetime1">
              <a:rPr lang="en-US" smtClean="0"/>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AF5452-8DF2-44AA-A6FB-16AF27984096}" type="datetime1">
              <a:rPr lang="en-US" smtClean="0"/>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22BAF5-6393-4185-BD8E-B290B90F525F}" type="datetime1">
              <a:rPr lang="en-US" smtClean="0"/>
              <a:t>9/11/2024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E863A61E-8C38-40C2-9998-70AD88486622}" type="datetime1">
              <a:rPr lang="en-US" smtClean="0"/>
              <a:t>9/11/2024</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D404E3-BAF3-4014-A4CF-F97CA2071F37}" type="datetime1">
              <a:rPr lang="en-US" smtClean="0"/>
              <a:t>9/11/2024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AB004F-188F-4297-8D62-82F4A42F55FA}" type="datetime1">
              <a:rPr lang="en-US" smtClean="0"/>
              <a:t>9/11/2024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49628C-2094-40F5-9CC7-BDB1339D541D}" type="datetime1">
              <a:rPr lang="en-US" smtClean="0"/>
              <a:t>9/11/2024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B9DCB-7C66-470D-87D2-6DEC4BE1B316}" type="datetime1">
              <a:rPr lang="en-US" smtClean="0"/>
              <a:t>9/11/2024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8F32F6DD-0D63-42DC-83B7-814D37671FDE}" type="datetime1">
              <a:rPr lang="en-US" smtClean="0"/>
              <a:t>9/11/2024</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5A5F83BA-3707-486E-BA9F-1809B28640A4}" type="datetime1">
              <a:rPr lang="en-US" smtClean="0"/>
              <a:t>9/11/2024</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5FE71DD-5892-4757-BCA0-B952E9F52988}" type="datetime1">
              <a:rPr lang="en-US" smtClean="0"/>
              <a:t>9/11/2024</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8522" y="-809434"/>
            <a:ext cx="10318418" cy="4394988"/>
          </a:xfrm>
        </p:spPr>
        <p:txBody>
          <a:bodyPr/>
          <a:lstStyle/>
          <a:p>
            <a:r>
              <a:rPr lang="en-US" sz="4000" dirty="0"/>
              <a:t> DISSEMINATION AND IMPLEMENTATION OF COSTED  SERVICE DELIVERY STANDARDSFOR LOCAL GOVERNMENTS</a:t>
            </a:r>
          </a:p>
        </p:txBody>
      </p:sp>
      <p:sp>
        <p:nvSpPr>
          <p:cNvPr id="3" name="Subtitle 2"/>
          <p:cNvSpPr>
            <a:spLocks noGrp="1"/>
          </p:cNvSpPr>
          <p:nvPr>
            <p:ph type="subTitle" idx="1"/>
          </p:nvPr>
        </p:nvSpPr>
        <p:spPr/>
        <p:txBody>
          <a:bodyPr/>
          <a:lstStyle/>
          <a:p>
            <a:r>
              <a:rPr lang="en-US" dirty="0" smtClean="0"/>
              <a:t>MINISTRY OF PUBLIC SERVICE</a:t>
            </a:r>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pPr/>
              <a:t>1</a:t>
            </a:fld>
            <a:endParaRPr lang="en-US" dirty="0"/>
          </a:p>
        </p:txBody>
      </p:sp>
    </p:spTree>
    <p:extLst>
      <p:ext uri="{BB962C8B-B14F-4D97-AF65-F5344CB8AC3E}">
        <p14:creationId xmlns:p14="http://schemas.microsoft.com/office/powerpoint/2010/main" val="187907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09815"/>
          </a:xfrm>
        </p:spPr>
        <p:txBody>
          <a:bodyPr>
            <a:normAutofit fontScale="90000"/>
          </a:bodyPr>
          <a:lstStyle/>
          <a:p>
            <a:r>
              <a:rPr lang="en-US" b="1" dirty="0"/>
              <a:t>Measures of Standards</a:t>
            </a:r>
            <a:r>
              <a:rPr lang="en-US" dirty="0"/>
              <a:t/>
            </a:r>
            <a:br>
              <a:rPr lang="en-US" dirty="0"/>
            </a:br>
            <a:endParaRPr lang="en-US" dirty="0"/>
          </a:p>
        </p:txBody>
      </p:sp>
      <p:sp>
        <p:nvSpPr>
          <p:cNvPr id="3" name="Content Placeholder 2"/>
          <p:cNvSpPr>
            <a:spLocks noGrp="1"/>
          </p:cNvSpPr>
          <p:nvPr>
            <p:ph idx="1"/>
          </p:nvPr>
        </p:nvSpPr>
        <p:spPr>
          <a:xfrm>
            <a:off x="1251678" y="1625600"/>
            <a:ext cx="10178322" cy="4864099"/>
          </a:xfrm>
        </p:spPr>
        <p:txBody>
          <a:bodyPr>
            <a:normAutofit fontScale="85000" lnSpcReduction="10000"/>
          </a:bodyPr>
          <a:lstStyle/>
          <a:p>
            <a:pPr marL="0" indent="0" algn="just">
              <a:buNone/>
            </a:pPr>
            <a:r>
              <a:rPr lang="en-US" b="1" dirty="0">
                <a:solidFill>
                  <a:schemeClr val="tx1"/>
                </a:solidFill>
              </a:rPr>
              <a:t>Standards can be expressed in one or a combination in any of the following measures:</a:t>
            </a:r>
          </a:p>
          <a:p>
            <a:pPr lvl="0" algn="just"/>
            <a:r>
              <a:rPr lang="en-US" b="1" dirty="0">
                <a:solidFill>
                  <a:schemeClr val="tx1"/>
                </a:solidFill>
              </a:rPr>
              <a:t>Quantity:</a:t>
            </a:r>
            <a:r>
              <a:rPr lang="en-US" dirty="0">
                <a:solidFill>
                  <a:schemeClr val="tx1"/>
                </a:solidFill>
              </a:rPr>
              <a:t> the number or volume of service, product, output or performance to be delivered or provided.  Examples of appropriate unit for the output include number, value, </a:t>
            </a:r>
            <a:r>
              <a:rPr lang="en-US" dirty="0" err="1" smtClean="0">
                <a:solidFill>
                  <a:schemeClr val="tx1"/>
                </a:solidFill>
              </a:rPr>
              <a:t>milage</a:t>
            </a:r>
            <a:r>
              <a:rPr lang="en-US" dirty="0">
                <a:solidFill>
                  <a:schemeClr val="tx1"/>
                </a:solidFill>
              </a:rPr>
              <a:t>, area, etc.</a:t>
            </a:r>
          </a:p>
          <a:p>
            <a:pPr algn="just"/>
            <a:r>
              <a:rPr lang="en-US" dirty="0">
                <a:solidFill>
                  <a:schemeClr val="tx1"/>
                </a:solidFill>
              </a:rPr>
              <a:t> </a:t>
            </a:r>
            <a:r>
              <a:rPr lang="en-US" b="1" dirty="0">
                <a:solidFill>
                  <a:schemeClr val="tx1"/>
                </a:solidFill>
              </a:rPr>
              <a:t>Quality:</a:t>
            </a:r>
            <a:r>
              <a:rPr lang="en-US" dirty="0">
                <a:solidFill>
                  <a:schemeClr val="tx1"/>
                </a:solidFill>
              </a:rPr>
              <a:t> the extent to which the output, performance, service or product satisfies the client and or meets the required set standards and service specifications. Examples of quality are the roads constructed in total conformity to standards or laboratory tests that meet all standard operating procedures or the grade levels of primary 7 school leavers. </a:t>
            </a:r>
          </a:p>
          <a:p>
            <a:pPr algn="just"/>
            <a:r>
              <a:rPr lang="en-US" dirty="0">
                <a:solidFill>
                  <a:schemeClr val="tx1"/>
                </a:solidFill>
              </a:rPr>
              <a:t> </a:t>
            </a:r>
            <a:r>
              <a:rPr lang="en-US" b="1" dirty="0">
                <a:solidFill>
                  <a:schemeClr val="tx1"/>
                </a:solidFill>
              </a:rPr>
              <a:t>Cost</a:t>
            </a:r>
            <a:r>
              <a:rPr lang="en-US" dirty="0">
                <a:solidFill>
                  <a:schemeClr val="tx1"/>
                </a:solidFill>
              </a:rPr>
              <a:t>: the total cost in terms of money and/or other resources used to deliver an output or service or product or the user fee paid to access a service. </a:t>
            </a:r>
          </a:p>
          <a:p>
            <a:pPr algn="just"/>
            <a:r>
              <a:rPr lang="en-US" dirty="0">
                <a:solidFill>
                  <a:schemeClr val="tx1"/>
                </a:solidFill>
              </a:rPr>
              <a:t> </a:t>
            </a:r>
            <a:r>
              <a:rPr lang="en-US" b="1" dirty="0">
                <a:solidFill>
                  <a:schemeClr val="tx1"/>
                </a:solidFill>
              </a:rPr>
              <a:t>Time:</a:t>
            </a:r>
            <a:r>
              <a:rPr lang="en-US" dirty="0">
                <a:solidFill>
                  <a:schemeClr val="tx1"/>
                </a:solidFill>
              </a:rPr>
              <a:t> the duration taken in terms of minutes, hours, days, weeks, etc. to deliver a service or complete a transaction (turn-around time). It is the responsiveness and speed within which a service ought to be provided.</a:t>
            </a:r>
          </a:p>
          <a:p>
            <a:pPr algn="just"/>
            <a:r>
              <a:rPr lang="en-US" dirty="0">
                <a:solidFill>
                  <a:schemeClr val="tx1"/>
                </a:solidFill>
              </a:rPr>
              <a:t> </a:t>
            </a:r>
            <a:r>
              <a:rPr lang="en-US" b="1" dirty="0">
                <a:solidFill>
                  <a:schemeClr val="tx1"/>
                </a:solidFill>
              </a:rPr>
              <a:t>Process Workflow:</a:t>
            </a:r>
            <a:r>
              <a:rPr lang="en-US" dirty="0">
                <a:solidFill>
                  <a:schemeClr val="tx1"/>
                </a:solidFill>
              </a:rPr>
              <a:t> the number of steps or procedures a client is expected to go through to obtain a service.</a:t>
            </a:r>
          </a:p>
          <a:p>
            <a:pPr algn="just"/>
            <a:r>
              <a:rPr lang="en-US" dirty="0">
                <a:solidFill>
                  <a:schemeClr val="tx1"/>
                </a:solidFill>
              </a:rPr>
              <a:t> </a:t>
            </a:r>
            <a:r>
              <a:rPr lang="en-US" b="1" dirty="0">
                <a:solidFill>
                  <a:schemeClr val="tx1"/>
                </a:solidFill>
              </a:rPr>
              <a:t>Coverage:</a:t>
            </a:r>
            <a:r>
              <a:rPr lang="en-US" dirty="0">
                <a:solidFill>
                  <a:schemeClr val="tx1"/>
                </a:solidFill>
              </a:rPr>
              <a:t> the extent to which planned outputs or services reach the targeted population.</a:t>
            </a:r>
          </a:p>
          <a:p>
            <a:pPr algn="just"/>
            <a:r>
              <a:rPr lang="en-US" dirty="0">
                <a:solidFill>
                  <a:schemeClr val="tx1"/>
                </a:solidFill>
              </a:rPr>
              <a:t> </a:t>
            </a:r>
            <a:r>
              <a:rPr lang="en-US" b="1" dirty="0">
                <a:solidFill>
                  <a:schemeClr val="tx1"/>
                </a:solidFill>
              </a:rPr>
              <a:t>Accessibility:</a:t>
            </a:r>
            <a:r>
              <a:rPr lang="en-US" dirty="0">
                <a:solidFill>
                  <a:schemeClr val="tx1"/>
                </a:solidFill>
              </a:rPr>
              <a:t> availability of a service to clients- including locations, hours of operation, language, convenience and options for obtaining service.</a:t>
            </a:r>
          </a:p>
          <a:p>
            <a:pPr lvl="0"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10</a:t>
            </a:fld>
            <a:endParaRPr lang="en-US" dirty="0"/>
          </a:p>
        </p:txBody>
      </p:sp>
    </p:spTree>
    <p:extLst>
      <p:ext uri="{BB962C8B-B14F-4D97-AF65-F5344CB8AC3E}">
        <p14:creationId xmlns:p14="http://schemas.microsoft.com/office/powerpoint/2010/main" val="240552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
            </a:r>
            <a:br>
              <a:rPr lang="en-US" sz="4000" dirty="0" smtClean="0"/>
            </a:br>
            <a:r>
              <a:rPr lang="en-US" sz="4000" dirty="0" smtClean="0"/>
              <a:t>PROCEDURE </a:t>
            </a:r>
            <a:r>
              <a:rPr lang="en-US" sz="4000" dirty="0"/>
              <a:t>FOR DEVELOPING SERVICE DELIVERY </a:t>
            </a:r>
            <a:r>
              <a:rPr lang="en-US" sz="4000" dirty="0" smtClean="0"/>
              <a:t>STANDARDS</a:t>
            </a:r>
            <a:r>
              <a:rPr lang="en-US" dirty="0" smtClean="0"/>
              <a:t/>
            </a:r>
            <a:br>
              <a:rPr lang="en-US" dirty="0" smtClean="0"/>
            </a:br>
            <a:r>
              <a:rPr lang="en-US" dirty="0"/>
              <a:t>                     </a:t>
            </a:r>
            <a:r>
              <a:rPr lang="en-US" sz="2700" i="1" dirty="0">
                <a:solidFill>
                  <a:srgbClr val="FF0000"/>
                </a:solidFill>
                <a:latin typeface="Haettenschweiler" panose="020B0706040902060204" pitchFamily="34" charset="0"/>
              </a:rPr>
              <a:t/>
            </a:r>
            <a:br>
              <a:rPr lang="en-US" sz="2700" i="1" dirty="0">
                <a:solidFill>
                  <a:srgbClr val="FF0000"/>
                </a:solidFill>
                <a:latin typeface="Haettenschweiler" panose="020B0706040902060204" pitchFamily="34" charset="0"/>
              </a:rPr>
            </a:br>
            <a:r>
              <a:rPr lang="en-US" dirty="0"/>
              <a:t>        </a:t>
            </a:r>
          </a:p>
        </p:txBody>
      </p:sp>
      <p:sp>
        <p:nvSpPr>
          <p:cNvPr id="3" name="Content Placeholder 2"/>
          <p:cNvSpPr>
            <a:spLocks noGrp="1"/>
          </p:cNvSpPr>
          <p:nvPr>
            <p:ph sz="half" idx="1"/>
          </p:nvPr>
        </p:nvSpPr>
        <p:spPr/>
        <p:txBody>
          <a:bodyPr>
            <a:normAutofit fontScale="92500" lnSpcReduction="20000"/>
          </a:bodyPr>
          <a:lstStyle/>
          <a:p>
            <a:pPr marL="514350" indent="-514350">
              <a:buFont typeface="+mj-lt"/>
              <a:buAutoNum type="arabicPeriod"/>
            </a:pPr>
            <a:r>
              <a:rPr lang="en-US" dirty="0">
                <a:solidFill>
                  <a:schemeClr val="tx1"/>
                </a:solidFill>
              </a:rPr>
              <a:t>Review the Provisions of the Legal and Policy Framework</a:t>
            </a:r>
          </a:p>
          <a:p>
            <a:pPr marL="514350" indent="-514350">
              <a:buFont typeface="+mj-lt"/>
              <a:buAutoNum type="arabicPeriod"/>
            </a:pPr>
            <a:r>
              <a:rPr lang="en-US" dirty="0">
                <a:solidFill>
                  <a:schemeClr val="tx1"/>
                </a:solidFill>
              </a:rPr>
              <a:t>Confirm the results framework for an institution:</a:t>
            </a:r>
          </a:p>
          <a:p>
            <a:pPr marL="514350" indent="-514350">
              <a:buFont typeface="+mj-lt"/>
              <a:buAutoNum type="arabicPeriod"/>
            </a:pPr>
            <a:r>
              <a:rPr lang="en-US" dirty="0">
                <a:solidFill>
                  <a:schemeClr val="tx1"/>
                </a:solidFill>
              </a:rPr>
              <a:t>Define and Agree Baseline Position of Service Delivery Levels</a:t>
            </a:r>
          </a:p>
          <a:p>
            <a:pPr marL="514350" indent="-514350">
              <a:buFont typeface="+mj-lt"/>
              <a:buAutoNum type="arabicPeriod"/>
            </a:pPr>
            <a:r>
              <a:rPr lang="en-US" dirty="0">
                <a:solidFill>
                  <a:schemeClr val="tx1"/>
                </a:solidFill>
              </a:rPr>
              <a:t>Harmonize Client Expectations with Existing Plans and Programmes</a:t>
            </a:r>
          </a:p>
          <a:p>
            <a:pPr marL="514350" indent="-514350">
              <a:buFont typeface="+mj-lt"/>
              <a:buAutoNum type="arabicPeriod"/>
            </a:pPr>
            <a:r>
              <a:rPr lang="en-US" dirty="0" smtClean="0">
                <a:solidFill>
                  <a:schemeClr val="tx1"/>
                </a:solidFill>
              </a:rPr>
              <a:t>Assess </a:t>
            </a:r>
            <a:r>
              <a:rPr lang="en-US" dirty="0">
                <a:solidFill>
                  <a:schemeClr val="tx1"/>
                </a:solidFill>
              </a:rPr>
              <a:t>Available Resources</a:t>
            </a:r>
          </a:p>
          <a:p>
            <a:pPr marL="514350" indent="-514350">
              <a:buFont typeface="+mj-lt"/>
              <a:buAutoNum type="arabicPeriod"/>
            </a:pPr>
            <a:r>
              <a:rPr lang="en-US" dirty="0">
                <a:solidFill>
                  <a:schemeClr val="tx1"/>
                </a:solidFill>
              </a:rPr>
              <a:t>Document business processes</a:t>
            </a:r>
          </a:p>
          <a:p>
            <a:pPr marL="514350" indent="-514350">
              <a:buFont typeface="+mj-lt"/>
              <a:buAutoNum type="arabicPeriod"/>
            </a:pPr>
            <a:r>
              <a:rPr lang="en-US" dirty="0">
                <a:solidFill>
                  <a:schemeClr val="tx1"/>
                </a:solidFill>
              </a:rPr>
              <a:t>Set Standards for Each Key Output Area</a:t>
            </a:r>
          </a:p>
          <a:p>
            <a:endParaRPr lang="en-US" dirty="0">
              <a:solidFill>
                <a:schemeClr val="tx1"/>
              </a:solidFill>
            </a:endParaRPr>
          </a:p>
        </p:txBody>
      </p:sp>
      <p:sp>
        <p:nvSpPr>
          <p:cNvPr id="4" name="Content Placeholder 3"/>
          <p:cNvSpPr>
            <a:spLocks noGrp="1"/>
          </p:cNvSpPr>
          <p:nvPr>
            <p:ph sz="half" idx="2"/>
          </p:nvPr>
        </p:nvSpPr>
        <p:spPr/>
        <p:txBody>
          <a:bodyPr>
            <a:normAutofit fontScale="92500" lnSpcReduction="20000"/>
          </a:bodyPr>
          <a:lstStyle/>
          <a:p>
            <a:pPr marL="0" indent="0">
              <a:buNone/>
            </a:pPr>
            <a:r>
              <a:rPr lang="en-US" dirty="0" smtClean="0">
                <a:solidFill>
                  <a:schemeClr val="tx1"/>
                </a:solidFill>
              </a:rPr>
              <a:t>8. Consult </a:t>
            </a:r>
            <a:r>
              <a:rPr lang="en-US" dirty="0">
                <a:solidFill>
                  <a:schemeClr val="tx1"/>
                </a:solidFill>
              </a:rPr>
              <a:t>Service Recipients and Key </a:t>
            </a:r>
            <a:r>
              <a:rPr lang="en-US" dirty="0" smtClean="0">
                <a:solidFill>
                  <a:schemeClr val="tx1"/>
                </a:solidFill>
              </a:rPr>
              <a:t>	Stakeholders</a:t>
            </a:r>
            <a:endParaRPr lang="en-US" dirty="0">
              <a:solidFill>
                <a:schemeClr val="tx1"/>
              </a:solidFill>
            </a:endParaRPr>
          </a:p>
          <a:p>
            <a:pPr marL="0" indent="0">
              <a:buNone/>
            </a:pPr>
            <a:r>
              <a:rPr lang="en-US" dirty="0" smtClean="0">
                <a:solidFill>
                  <a:schemeClr val="tx1"/>
                </a:solidFill>
              </a:rPr>
              <a:t>9. Review </a:t>
            </a:r>
            <a:r>
              <a:rPr lang="en-US" dirty="0">
                <a:solidFill>
                  <a:schemeClr val="tx1"/>
                </a:solidFill>
              </a:rPr>
              <a:t>and obtain approval of the </a:t>
            </a:r>
            <a:r>
              <a:rPr lang="en-US" dirty="0" smtClean="0">
                <a:solidFill>
                  <a:schemeClr val="tx1"/>
                </a:solidFill>
              </a:rPr>
              <a:t>	Service </a:t>
            </a:r>
            <a:r>
              <a:rPr lang="en-US" dirty="0">
                <a:solidFill>
                  <a:schemeClr val="tx1"/>
                </a:solidFill>
              </a:rPr>
              <a:t>Delivery Standards.</a:t>
            </a:r>
          </a:p>
          <a:p>
            <a:pPr marL="0" indent="0">
              <a:buNone/>
            </a:pPr>
            <a:r>
              <a:rPr lang="en-US" dirty="0" smtClean="0">
                <a:solidFill>
                  <a:schemeClr val="tx1"/>
                </a:solidFill>
              </a:rPr>
              <a:t>10. Publish </a:t>
            </a:r>
            <a:r>
              <a:rPr lang="en-US" dirty="0">
                <a:solidFill>
                  <a:schemeClr val="tx1"/>
                </a:solidFill>
              </a:rPr>
              <a:t>and Disseminate Service </a:t>
            </a:r>
            <a:r>
              <a:rPr lang="en-US" dirty="0" smtClean="0">
                <a:solidFill>
                  <a:schemeClr val="tx1"/>
                </a:solidFill>
              </a:rPr>
              <a:t>	Delivery </a:t>
            </a:r>
            <a:r>
              <a:rPr lang="en-US" dirty="0">
                <a:solidFill>
                  <a:schemeClr val="tx1"/>
                </a:solidFill>
              </a:rPr>
              <a:t>Standards </a:t>
            </a:r>
          </a:p>
          <a:p>
            <a:pPr marL="0" indent="0">
              <a:buNone/>
            </a:pPr>
            <a:r>
              <a:rPr lang="en-US" dirty="0" smtClean="0">
                <a:solidFill>
                  <a:schemeClr val="tx1"/>
                </a:solidFill>
              </a:rPr>
              <a:t>11. Implement/apply</a:t>
            </a:r>
            <a:endParaRPr lang="en-US" dirty="0">
              <a:solidFill>
                <a:schemeClr val="tx1"/>
              </a:solidFill>
            </a:endParaRPr>
          </a:p>
          <a:p>
            <a:pPr marL="0" indent="0">
              <a:buNone/>
            </a:pPr>
            <a:r>
              <a:rPr lang="en-US" dirty="0" smtClean="0">
                <a:solidFill>
                  <a:schemeClr val="tx1"/>
                </a:solidFill>
              </a:rPr>
              <a:t>12. Monitor </a:t>
            </a:r>
            <a:r>
              <a:rPr lang="en-US" dirty="0">
                <a:solidFill>
                  <a:schemeClr val="tx1"/>
                </a:solidFill>
              </a:rPr>
              <a:t>and evaluate performance </a:t>
            </a:r>
            <a:r>
              <a:rPr lang="en-US" dirty="0" smtClean="0">
                <a:solidFill>
                  <a:schemeClr val="tx1"/>
                </a:solidFill>
              </a:rPr>
              <a:t>	against </a:t>
            </a:r>
            <a:r>
              <a:rPr lang="en-US" dirty="0">
                <a:solidFill>
                  <a:schemeClr val="tx1"/>
                </a:solidFill>
              </a:rPr>
              <a:t>standards </a:t>
            </a:r>
          </a:p>
          <a:p>
            <a:pPr marL="0" indent="0">
              <a:buNone/>
            </a:pPr>
            <a:r>
              <a:rPr lang="en-US" dirty="0" smtClean="0">
                <a:solidFill>
                  <a:schemeClr val="tx1"/>
                </a:solidFill>
              </a:rPr>
              <a:t>13. Review </a:t>
            </a:r>
            <a:r>
              <a:rPr lang="en-US" dirty="0">
                <a:solidFill>
                  <a:schemeClr val="tx1"/>
                </a:solidFill>
              </a:rPr>
              <a:t>and set new standards </a:t>
            </a:r>
          </a:p>
        </p:txBody>
      </p:sp>
      <p:sp>
        <p:nvSpPr>
          <p:cNvPr id="5" name="Slide Number Placeholder 4"/>
          <p:cNvSpPr>
            <a:spLocks noGrp="1"/>
          </p:cNvSpPr>
          <p:nvPr>
            <p:ph type="sldNum" sz="quarter" idx="12"/>
          </p:nvPr>
        </p:nvSpPr>
        <p:spPr/>
        <p:txBody>
          <a:bodyPr/>
          <a:lstStyle/>
          <a:p>
            <a:fld id="{BC595319-D5FB-4ACE-A348-957FA7BFD17B}" type="slidenum">
              <a:rPr lang="en-US" smtClean="0"/>
              <a:t>11</a:t>
            </a:fld>
            <a:endParaRPr lang="en-US" dirty="0"/>
          </a:p>
        </p:txBody>
      </p:sp>
    </p:spTree>
    <p:extLst>
      <p:ext uri="{BB962C8B-B14F-4D97-AF65-F5344CB8AC3E}">
        <p14:creationId xmlns:p14="http://schemas.microsoft.com/office/powerpoint/2010/main" val="1295881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Institutional &amp; Functional Arrangements</a:t>
            </a:r>
            <a:r>
              <a:rPr lang="en-US"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8328646"/>
              </p:ext>
            </p:extLst>
          </p:nvPr>
        </p:nvGraphicFramePr>
        <p:xfrm>
          <a:off x="1676399" y="1839265"/>
          <a:ext cx="9753601" cy="4675926"/>
        </p:xfrm>
        <a:graphic>
          <a:graphicData uri="http://schemas.openxmlformats.org/drawingml/2006/table">
            <a:tbl>
              <a:tblPr firstRow="1" bandRow="1">
                <a:tableStyleId>{93296810-A885-4BE3-A3E7-6D5BEEA58F35}</a:tableStyleId>
              </a:tblPr>
              <a:tblGrid>
                <a:gridCol w="518014">
                  <a:extLst>
                    <a:ext uri="{9D8B030D-6E8A-4147-A177-3AD203B41FA5}">
                      <a16:colId xmlns:a16="http://schemas.microsoft.com/office/drawing/2014/main" val="2172772233"/>
                    </a:ext>
                  </a:extLst>
                </a:gridCol>
                <a:gridCol w="3865490">
                  <a:extLst>
                    <a:ext uri="{9D8B030D-6E8A-4147-A177-3AD203B41FA5}">
                      <a16:colId xmlns:a16="http://schemas.microsoft.com/office/drawing/2014/main" val="839214565"/>
                    </a:ext>
                  </a:extLst>
                </a:gridCol>
                <a:gridCol w="5370097">
                  <a:extLst>
                    <a:ext uri="{9D8B030D-6E8A-4147-A177-3AD203B41FA5}">
                      <a16:colId xmlns:a16="http://schemas.microsoft.com/office/drawing/2014/main" val="2648808863"/>
                    </a:ext>
                  </a:extLst>
                </a:gridCol>
              </a:tblGrid>
              <a:tr h="219422">
                <a:tc>
                  <a:txBody>
                    <a:bodyPr/>
                    <a:lstStyle/>
                    <a:p>
                      <a:pPr marL="0" marR="0" algn="just">
                        <a:lnSpc>
                          <a:spcPct val="115000"/>
                        </a:lnSpc>
                        <a:spcBef>
                          <a:spcPts val="0"/>
                        </a:spcBef>
                        <a:spcAft>
                          <a:spcPts val="0"/>
                        </a:spcAft>
                      </a:pPr>
                      <a:r>
                        <a:rPr lang="en-US" sz="1200" dirty="0">
                          <a:effectLst/>
                        </a:rPr>
                        <a:t>S/No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dirty="0">
                          <a:effectLst/>
                        </a:rPr>
                        <a:t>Stakeholder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dirty="0">
                          <a:effectLst/>
                        </a:rPr>
                        <a:t>Roles &amp; Responsibility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31136201"/>
                  </a:ext>
                </a:extLst>
              </a:tr>
              <a:tr h="572404">
                <a:tc>
                  <a:txBody>
                    <a:bodyPr/>
                    <a:lstStyle/>
                    <a:p>
                      <a:pPr marL="0" marR="0" lvl="0" indent="0" algn="just">
                        <a:lnSpc>
                          <a:spcPct val="115000"/>
                        </a:lnSpc>
                        <a:spcBef>
                          <a:spcPts val="0"/>
                        </a:spcBef>
                        <a:spcAft>
                          <a:spcPts val="0"/>
                        </a:spcAft>
                        <a:buFont typeface="+mj-lt"/>
                        <a:buNone/>
                      </a:pPr>
                      <a:r>
                        <a:rPr lang="en-US" sz="1200" dirty="0">
                          <a:effectLst/>
                        </a:rPr>
                        <a:t>1 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a:effectLst/>
                        </a:rPr>
                        <a:t>Ministry of Public Service: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200">
                          <a:effectLst/>
                        </a:rPr>
                        <a:t>Technical support for review, development, documentation, dissemination, clearance for approval and application of service delivery standards, quality assurance, Compendium for National Service Delivery Standards.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90311542"/>
                  </a:ext>
                </a:extLst>
              </a:tr>
              <a:tr h="438843">
                <a:tc>
                  <a:txBody>
                    <a:bodyPr/>
                    <a:lstStyle/>
                    <a:p>
                      <a:pPr marL="0" marR="0" lvl="0" indent="0" algn="just">
                        <a:lnSpc>
                          <a:spcPct val="115000"/>
                        </a:lnSpc>
                        <a:spcBef>
                          <a:spcPts val="0"/>
                        </a:spcBef>
                        <a:spcAft>
                          <a:spcPts val="0"/>
                        </a:spcAft>
                        <a:buFont typeface="+mj-lt"/>
                        <a:buNone/>
                      </a:pPr>
                      <a:r>
                        <a:rPr lang="en-US" sz="1200" dirty="0">
                          <a:effectLst/>
                        </a:rPr>
                        <a:t>2 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Ministry of Finance, Planning and Economic Development: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a:effectLst/>
                        </a:rPr>
                        <a:t>Integration of service delivery standards into program budgeting system, identify and provide funding for implementation of NSDS activities.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1398755"/>
                  </a:ext>
                </a:extLst>
              </a:tr>
              <a:tr h="572404">
                <a:tc>
                  <a:txBody>
                    <a:bodyPr/>
                    <a:lstStyle/>
                    <a:p>
                      <a:pPr marL="0" marR="0" lvl="0" indent="0" algn="just">
                        <a:lnSpc>
                          <a:spcPct val="115000"/>
                        </a:lnSpc>
                        <a:spcBef>
                          <a:spcPts val="0"/>
                        </a:spcBef>
                        <a:spcAft>
                          <a:spcPts val="0"/>
                        </a:spcAft>
                        <a:buFont typeface="+mj-lt"/>
                        <a:buNone/>
                      </a:pPr>
                      <a:r>
                        <a:rPr lang="en-US" sz="1200" dirty="0">
                          <a:effectLst/>
                        </a:rPr>
                        <a:t>3 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dirty="0">
                          <a:effectLst/>
                        </a:rPr>
                        <a:t>Ministry of Local Government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200">
                          <a:effectLst/>
                        </a:rPr>
                        <a:t>Advocate for harmonization and conformity in the application of service delivery standards across Local Governments.to guide LG to conform to NSDS s as they develop their plans and budgets</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75393541"/>
                  </a:ext>
                </a:extLst>
              </a:tr>
              <a:tr h="438843">
                <a:tc>
                  <a:txBody>
                    <a:bodyPr/>
                    <a:lstStyle/>
                    <a:p>
                      <a:pPr marL="0" marR="0" lvl="0" indent="0" algn="just">
                        <a:lnSpc>
                          <a:spcPct val="115000"/>
                        </a:lnSpc>
                        <a:spcBef>
                          <a:spcPts val="0"/>
                        </a:spcBef>
                        <a:spcAft>
                          <a:spcPts val="0"/>
                        </a:spcAft>
                        <a:buFont typeface="+mj-lt"/>
                        <a:buNone/>
                      </a:pPr>
                      <a:r>
                        <a:rPr lang="en-US" sz="1200" dirty="0">
                          <a:effectLst/>
                        </a:rPr>
                        <a:t>4 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dirty="0">
                          <a:effectLst/>
                        </a:rPr>
                        <a:t>National Planning Authority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dirty="0">
                          <a:effectLst/>
                        </a:rPr>
                        <a:t>To set standards for the national and decentralized planning in Uganda and to ensure that strategic plans are aligned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36308576"/>
                  </a:ext>
                </a:extLst>
              </a:tr>
              <a:tr h="438843">
                <a:tc>
                  <a:txBody>
                    <a:bodyPr/>
                    <a:lstStyle/>
                    <a:p>
                      <a:pPr marL="0" marR="0" lvl="0" indent="0" algn="just">
                        <a:lnSpc>
                          <a:spcPct val="115000"/>
                        </a:lnSpc>
                        <a:spcBef>
                          <a:spcPts val="0"/>
                        </a:spcBef>
                        <a:spcAft>
                          <a:spcPts val="0"/>
                        </a:spcAft>
                        <a:buFont typeface="+mj-lt"/>
                        <a:buNone/>
                      </a:pPr>
                      <a:r>
                        <a:rPr lang="en-US" sz="1200" dirty="0">
                          <a:effectLst/>
                        </a:rPr>
                        <a:t>5 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dirty="0">
                          <a:effectLst/>
                        </a:rPr>
                        <a:t>Office of the Prime Minister: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r>
                        <a:rPr lang="en-US" sz="1200" dirty="0">
                          <a:effectLst/>
                        </a:rPr>
                        <a:t>Integration of service delivery standards to the Monitoring and Evaluation framework and to apply NSDS in the annual government annual performance assessment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97649801"/>
                  </a:ext>
                </a:extLst>
              </a:tr>
              <a:tr h="658265">
                <a:tc>
                  <a:txBody>
                    <a:bodyPr/>
                    <a:lstStyle/>
                    <a:p>
                      <a:r>
                        <a:rPr lang="en-US" sz="1200" dirty="0"/>
                        <a:t>6</a:t>
                      </a:r>
                    </a:p>
                  </a:txBody>
                  <a:tcPr/>
                </a:tc>
                <a:tc>
                  <a:txBody>
                    <a:bodyPr/>
                    <a:lstStyle/>
                    <a:p>
                      <a:pPr marL="0" marR="0" algn="just">
                        <a:lnSpc>
                          <a:spcPct val="115000"/>
                        </a:lnSpc>
                        <a:spcBef>
                          <a:spcPts val="0"/>
                        </a:spcBef>
                        <a:spcAft>
                          <a:spcPts val="1000"/>
                        </a:spcAft>
                      </a:pPr>
                      <a:r>
                        <a:rPr lang="en-US" sz="1200" dirty="0">
                          <a:effectLst/>
                        </a:rPr>
                        <a:t>All Local Governments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200" dirty="0">
                          <a:effectLst/>
                        </a:rPr>
                        <a:t>Implementation of national and sector service standards, design and implementation of local standards.</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16020427"/>
                  </a:ext>
                </a:extLst>
              </a:tr>
              <a:tr h="381603">
                <a:tc>
                  <a:txBody>
                    <a:bodyPr/>
                    <a:lstStyle/>
                    <a:p>
                      <a:r>
                        <a:rPr lang="en-US" sz="1200" dirty="0"/>
                        <a:t>7</a:t>
                      </a:r>
                    </a:p>
                  </a:txBody>
                  <a:tcPr/>
                </a:tc>
                <a:tc>
                  <a:txBody>
                    <a:bodyPr/>
                    <a:lstStyle/>
                    <a:p>
                      <a:pPr marL="0" marR="0" algn="just">
                        <a:lnSpc>
                          <a:spcPct val="115000"/>
                        </a:lnSpc>
                        <a:spcBef>
                          <a:spcPts val="0"/>
                        </a:spcBef>
                        <a:spcAft>
                          <a:spcPts val="1000"/>
                        </a:spcAft>
                      </a:pPr>
                      <a:r>
                        <a:rPr lang="en-US" sz="1200" dirty="0">
                          <a:effectLst/>
                        </a:rPr>
                        <a:t>Service recipients and civil society organizations: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spcBef>
                          <a:spcPts val="0"/>
                        </a:spcBef>
                        <a:spcAft>
                          <a:spcPts val="0"/>
                        </a:spcAft>
                      </a:pPr>
                      <a:r>
                        <a:rPr lang="en-US" sz="1200" dirty="0">
                          <a:effectLst/>
                        </a:rPr>
                        <a:t>Demand for quality service, provision of feedback on quality of services.</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7304309"/>
                  </a:ext>
                </a:extLst>
              </a:tr>
              <a:tr h="381603">
                <a:tc>
                  <a:txBody>
                    <a:bodyPr/>
                    <a:lstStyle/>
                    <a:p>
                      <a:endParaRPr lang="en-US" sz="1200" dirty="0"/>
                    </a:p>
                  </a:txBody>
                  <a:tcPr/>
                </a:tc>
                <a:tc>
                  <a:txBody>
                    <a:bodyPr/>
                    <a:lstStyle/>
                    <a:p>
                      <a:pPr marL="0" marR="0" algn="just">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16147068"/>
                  </a:ext>
                </a:extLst>
              </a:tr>
              <a:tr h="381603">
                <a:tc>
                  <a:txBody>
                    <a:bodyPr/>
                    <a:lstStyle/>
                    <a:p>
                      <a:endParaRPr lang="en-US" sz="1200" dirty="0"/>
                    </a:p>
                  </a:txBody>
                  <a:tcPr/>
                </a:tc>
                <a:tc>
                  <a:txBody>
                    <a:bodyPr/>
                    <a:lstStyle/>
                    <a:p>
                      <a:pPr marL="0" marR="0" algn="just">
                        <a:lnSpc>
                          <a:spcPct val="115000"/>
                        </a:lnSpc>
                        <a:spcBef>
                          <a:spcPts val="0"/>
                        </a:spcBef>
                        <a:spcAft>
                          <a:spcPts val="100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256820354"/>
                  </a:ext>
                </a:extLst>
              </a:tr>
            </a:tbl>
          </a:graphicData>
        </a:graphic>
      </p:graphicFrame>
      <p:sp>
        <p:nvSpPr>
          <p:cNvPr id="3" name="Slide Number Placeholder 2"/>
          <p:cNvSpPr>
            <a:spLocks noGrp="1"/>
          </p:cNvSpPr>
          <p:nvPr>
            <p:ph type="sldNum" sz="quarter" idx="12"/>
          </p:nvPr>
        </p:nvSpPr>
        <p:spPr/>
        <p:txBody>
          <a:bodyPr/>
          <a:lstStyle/>
          <a:p>
            <a:fld id="{71766878-3199-4EAB-94E7-2D6D11070E14}" type="slidenum">
              <a:rPr lang="en-US" smtClean="0"/>
              <a:t>12</a:t>
            </a:fld>
            <a:endParaRPr lang="en-US" dirty="0"/>
          </a:p>
        </p:txBody>
      </p:sp>
    </p:spTree>
    <p:extLst>
      <p:ext uri="{BB962C8B-B14F-4D97-AF65-F5344CB8AC3E}">
        <p14:creationId xmlns:p14="http://schemas.microsoft.com/office/powerpoint/2010/main" val="2242980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MONITORING &amp; EVALUATION OF SERVICE DELIVERY STANDARDS </a:t>
            </a:r>
          </a:p>
        </p:txBody>
      </p:sp>
      <p:sp>
        <p:nvSpPr>
          <p:cNvPr id="3" name="Content Placeholder 2"/>
          <p:cNvSpPr>
            <a:spLocks noGrp="1"/>
          </p:cNvSpPr>
          <p:nvPr>
            <p:ph idx="1"/>
          </p:nvPr>
        </p:nvSpPr>
        <p:spPr>
          <a:xfrm>
            <a:off x="1251678" y="1968501"/>
            <a:ext cx="10178322" cy="4533900"/>
          </a:xfrm>
        </p:spPr>
        <p:txBody>
          <a:bodyPr>
            <a:normAutofit fontScale="85000" lnSpcReduction="10000"/>
          </a:bodyPr>
          <a:lstStyle/>
          <a:p>
            <a:pPr marL="0" indent="0" algn="just">
              <a:buNone/>
            </a:pPr>
            <a:r>
              <a:rPr lang="en-US" dirty="0">
                <a:solidFill>
                  <a:schemeClr val="tx1"/>
                </a:solidFill>
              </a:rPr>
              <a:t>Service delivery standards shall be monitored by individual MDAs &amp; LGs and the Ministry of Public Service through: </a:t>
            </a:r>
          </a:p>
          <a:p>
            <a:pPr lvl="0" algn="just"/>
            <a:r>
              <a:rPr lang="en-US" dirty="0">
                <a:solidFill>
                  <a:schemeClr val="tx1"/>
                </a:solidFill>
              </a:rPr>
              <a:t>Performance audits, inspections and other quality assurance mechanisms both at the local and national levels </a:t>
            </a:r>
          </a:p>
          <a:p>
            <a:pPr lvl="0" algn="just"/>
            <a:r>
              <a:rPr lang="en-US" dirty="0">
                <a:solidFill>
                  <a:schemeClr val="tx1"/>
                </a:solidFill>
              </a:rPr>
              <a:t>Community, citizen/client scorecards</a:t>
            </a:r>
          </a:p>
          <a:p>
            <a:pPr lvl="0" algn="just"/>
            <a:r>
              <a:rPr lang="en-US" dirty="0">
                <a:solidFill>
                  <a:schemeClr val="tx1"/>
                </a:solidFill>
              </a:rPr>
              <a:t>Client service delivery satisfaction surveys</a:t>
            </a:r>
          </a:p>
          <a:p>
            <a:pPr lvl="0" algn="just"/>
            <a:r>
              <a:rPr lang="en-US" dirty="0">
                <a:solidFill>
                  <a:schemeClr val="tx1"/>
                </a:solidFill>
              </a:rPr>
              <a:t>National Service Delivery Surveys.</a:t>
            </a:r>
          </a:p>
          <a:p>
            <a:pPr lvl="0" algn="just"/>
            <a:r>
              <a:rPr lang="en-US" dirty="0">
                <a:solidFill>
                  <a:schemeClr val="tx1"/>
                </a:solidFill>
              </a:rPr>
              <a:t>Assessment and auditable areas.</a:t>
            </a:r>
          </a:p>
          <a:p>
            <a:pPr lvl="0" algn="just"/>
            <a:endParaRPr lang="en-US" dirty="0">
              <a:solidFill>
                <a:schemeClr val="tx1"/>
              </a:solidFill>
            </a:endParaRPr>
          </a:p>
          <a:p>
            <a:pPr marL="0" indent="0" algn="just">
              <a:buNone/>
            </a:pPr>
            <a:r>
              <a:rPr lang="en-US" b="1" dirty="0">
                <a:solidFill>
                  <a:schemeClr val="tx1"/>
                </a:solidFill>
              </a:rPr>
              <a:t>Review of Service Delivery Standards  </a:t>
            </a:r>
            <a:endParaRPr lang="en-US" dirty="0">
              <a:solidFill>
                <a:schemeClr val="tx1"/>
              </a:solidFill>
            </a:endParaRPr>
          </a:p>
          <a:p>
            <a:pPr marL="0" indent="0" algn="just">
              <a:buNone/>
            </a:pPr>
            <a:r>
              <a:rPr lang="en-US" dirty="0">
                <a:solidFill>
                  <a:schemeClr val="tx1"/>
                </a:solidFill>
              </a:rPr>
              <a:t>Service delivery standards should be reviewed every five years, linked to the findings from the National Service Delivery Survey and Strategic Outputs in the Strategic Plans/District Development Plans, to take into account new priorities, changes in the environment and citizens’ perceptions on the standards against which service are offered. The baseline will be used to develop other service delivery standards.</a:t>
            </a:r>
          </a:p>
          <a:p>
            <a:pPr lvl="0" algn="just"/>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13</a:t>
            </a:fld>
            <a:endParaRPr lang="en-US" dirty="0"/>
          </a:p>
        </p:txBody>
      </p:sp>
    </p:spTree>
    <p:extLst>
      <p:ext uri="{BB962C8B-B14F-4D97-AF65-F5344CB8AC3E}">
        <p14:creationId xmlns:p14="http://schemas.microsoft.com/office/powerpoint/2010/main" val="437376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97D7D-29B3-4646-83C8-C7325D88EA0F}"/>
              </a:ext>
            </a:extLst>
          </p:cNvPr>
          <p:cNvSpPr>
            <a:spLocks noGrp="1"/>
          </p:cNvSpPr>
          <p:nvPr>
            <p:ph type="title"/>
          </p:nvPr>
        </p:nvSpPr>
        <p:spPr>
          <a:xfrm>
            <a:off x="1251678" y="382385"/>
            <a:ext cx="10178322" cy="786015"/>
          </a:xfrm>
        </p:spPr>
        <p:txBody>
          <a:bodyPr>
            <a:normAutofit/>
          </a:bodyPr>
          <a:lstStyle/>
          <a:p>
            <a:r>
              <a:rPr lang="en-US" sz="2800" dirty="0"/>
              <a:t>Extract from documented service delivery standards</a:t>
            </a:r>
            <a:endParaRPr lang="en-GB" sz="2800" dirty="0"/>
          </a:p>
        </p:txBody>
      </p:sp>
      <p:sp>
        <p:nvSpPr>
          <p:cNvPr id="3" name="Content Placeholder 2">
            <a:extLst>
              <a:ext uri="{FF2B5EF4-FFF2-40B4-BE49-F238E27FC236}">
                <a16:creationId xmlns:a16="http://schemas.microsoft.com/office/drawing/2014/main" id="{4F994537-D571-4B59-8CF2-BE87290E33A3}"/>
              </a:ext>
            </a:extLst>
          </p:cNvPr>
          <p:cNvSpPr>
            <a:spLocks noGrp="1"/>
          </p:cNvSpPr>
          <p:nvPr>
            <p:ph idx="1"/>
          </p:nvPr>
        </p:nvSpPr>
        <p:spPr>
          <a:xfrm>
            <a:off x="1251678" y="1024468"/>
            <a:ext cx="10178322" cy="5451148"/>
          </a:xfrm>
        </p:spPr>
        <p:txBody>
          <a:bodyPr>
            <a:normAutofit fontScale="92500" lnSpcReduction="20000"/>
          </a:bodyPr>
          <a:lstStyle/>
          <a:p>
            <a:pPr marL="0" indent="0">
              <a:buNone/>
            </a:pPr>
            <a:r>
              <a:rPr lang="en-US" b="1" dirty="0">
                <a:solidFill>
                  <a:schemeClr val="tx1"/>
                </a:solidFill>
              </a:rPr>
              <a:t>Water and Sanitation:</a:t>
            </a:r>
          </a:p>
          <a:p>
            <a:pPr marL="285750" indent="-285750">
              <a:buFont typeface="Wingdings" panose="05000000000000000000" pitchFamily="2" charset="2"/>
              <a:buChar char="v"/>
            </a:pPr>
            <a:r>
              <a:rPr lang="en-US" dirty="0">
                <a:solidFill>
                  <a:schemeClr val="tx1"/>
                </a:solidFill>
              </a:rPr>
              <a:t>Maximum walking distance to water source: 0.2km &amp; 1km for urban and rural respectively;</a:t>
            </a:r>
          </a:p>
          <a:p>
            <a:pPr marL="285750" indent="-285750">
              <a:buFont typeface="Wingdings" panose="05000000000000000000" pitchFamily="2" charset="2"/>
              <a:buChar char="v"/>
            </a:pPr>
            <a:r>
              <a:rPr lang="en-US" dirty="0">
                <a:solidFill>
                  <a:schemeClr val="tx1"/>
                </a:solidFill>
              </a:rPr>
              <a:t>Maximum collection/waiting time: 30 minutes</a:t>
            </a:r>
          </a:p>
          <a:p>
            <a:pPr marL="285750" indent="-285750">
              <a:buFont typeface="Wingdings" panose="05000000000000000000" pitchFamily="2" charset="2"/>
              <a:buChar char="v"/>
            </a:pPr>
            <a:r>
              <a:rPr lang="en-US" dirty="0">
                <a:solidFill>
                  <a:schemeClr val="tx1"/>
                </a:solidFill>
              </a:rPr>
              <a:t>100% functionality for rural point water sources, and a minimum of 8hrs of piped water supply per day</a:t>
            </a:r>
          </a:p>
          <a:p>
            <a:pPr marL="285750" indent="-285750">
              <a:buFont typeface="Wingdings" panose="05000000000000000000" pitchFamily="2" charset="2"/>
              <a:buChar char="v"/>
            </a:pPr>
            <a:r>
              <a:rPr lang="en-US" dirty="0">
                <a:solidFill>
                  <a:schemeClr val="tx1"/>
                </a:solidFill>
              </a:rPr>
              <a:t>Consumption per capita :25ltrs</a:t>
            </a:r>
          </a:p>
          <a:p>
            <a:r>
              <a:rPr lang="en-US" b="1" dirty="0">
                <a:solidFill>
                  <a:schemeClr val="tx1"/>
                </a:solidFill>
              </a:rPr>
              <a:t>Primary Education:</a:t>
            </a:r>
          </a:p>
          <a:p>
            <a:pPr marL="285750" indent="-285750">
              <a:buFont typeface="Wingdings" panose="05000000000000000000" pitchFamily="2" charset="2"/>
              <a:buChar char="v"/>
            </a:pPr>
            <a:r>
              <a:rPr lang="en-US" dirty="0">
                <a:solidFill>
                  <a:schemeClr val="tx1"/>
                </a:solidFill>
              </a:rPr>
              <a:t>Schools inspected at least once a term</a:t>
            </a:r>
          </a:p>
          <a:p>
            <a:pPr marL="285750" indent="-285750">
              <a:buFont typeface="Wingdings" panose="05000000000000000000" pitchFamily="2" charset="2"/>
              <a:buChar char="v"/>
            </a:pPr>
            <a:r>
              <a:rPr lang="en-US" dirty="0">
                <a:solidFill>
                  <a:schemeClr val="tx1"/>
                </a:solidFill>
              </a:rPr>
              <a:t>Teacher Pupil ratio, e.g. 1:45</a:t>
            </a:r>
          </a:p>
          <a:p>
            <a:pPr marL="285750" indent="-285750">
              <a:buFont typeface="Wingdings" panose="05000000000000000000" pitchFamily="2" charset="2"/>
              <a:buChar char="v"/>
            </a:pPr>
            <a:r>
              <a:rPr lang="en-US" dirty="0">
                <a:solidFill>
                  <a:schemeClr val="tx1"/>
                </a:solidFill>
              </a:rPr>
              <a:t>Classroom Pupil ratio e.g. 1:47 for P1-P3; 1:75 for P4-P7, 1:55 as national average</a:t>
            </a:r>
          </a:p>
          <a:p>
            <a:pPr marL="285750" indent="-285750">
              <a:buFont typeface="Wingdings" panose="05000000000000000000" pitchFamily="2" charset="2"/>
              <a:buChar char="v"/>
            </a:pPr>
            <a:r>
              <a:rPr lang="en-US" dirty="0">
                <a:solidFill>
                  <a:schemeClr val="tx1"/>
                </a:solidFill>
              </a:rPr>
              <a:t>Textbook pupil ratio 3:1</a:t>
            </a:r>
          </a:p>
          <a:p>
            <a:pPr marL="285750" indent="-285750">
              <a:buFont typeface="Wingdings" panose="05000000000000000000" pitchFamily="2" charset="2"/>
              <a:buChar char="v"/>
            </a:pPr>
            <a:r>
              <a:rPr lang="en-US" dirty="0">
                <a:solidFill>
                  <a:schemeClr val="tx1"/>
                </a:solidFill>
              </a:rPr>
              <a:t>Desk pupil ratio 1:3</a:t>
            </a:r>
          </a:p>
          <a:p>
            <a:pPr marL="285750" indent="-285750">
              <a:buFont typeface="Wingdings" panose="05000000000000000000" pitchFamily="2" charset="2"/>
              <a:buChar char="v"/>
            </a:pPr>
            <a:r>
              <a:rPr lang="en-US" dirty="0">
                <a:solidFill>
                  <a:schemeClr val="tx1"/>
                </a:solidFill>
              </a:rPr>
              <a:t>Latrine stance pupil ratio 1:40;</a:t>
            </a:r>
          </a:p>
          <a:p>
            <a:pPr marL="285750" indent="-285750">
              <a:buFont typeface="Wingdings" panose="05000000000000000000" pitchFamily="2" charset="2"/>
              <a:buChar char="v"/>
            </a:pPr>
            <a:r>
              <a:rPr lang="en-US" dirty="0">
                <a:solidFill>
                  <a:schemeClr val="tx1"/>
                </a:solidFill>
              </a:rPr>
              <a:t>Classroom space pupil ratio 0.92m2 and 1.15m2  for P1-P4 and P5-P6 respectively</a:t>
            </a:r>
          </a:p>
          <a:p>
            <a:pPr marL="285750" indent="-285750">
              <a:buFont typeface="Wingdings" panose="05000000000000000000" pitchFamily="2" charset="2"/>
              <a:buChar char="v"/>
            </a:pPr>
            <a:r>
              <a:rPr lang="en-US" dirty="0">
                <a:solidFill>
                  <a:schemeClr val="tx1"/>
                </a:solidFill>
              </a:rPr>
              <a:t>Permanent accommodation for at least 4 teachers</a:t>
            </a:r>
          </a:p>
          <a:p>
            <a:endParaRPr lang="en-GB" dirty="0"/>
          </a:p>
        </p:txBody>
      </p:sp>
      <p:sp>
        <p:nvSpPr>
          <p:cNvPr id="4" name="Slide Number Placeholder 3"/>
          <p:cNvSpPr>
            <a:spLocks noGrp="1"/>
          </p:cNvSpPr>
          <p:nvPr>
            <p:ph type="sldNum" sz="quarter" idx="12"/>
          </p:nvPr>
        </p:nvSpPr>
        <p:spPr/>
        <p:txBody>
          <a:bodyPr/>
          <a:lstStyle/>
          <a:p>
            <a:fld id="{71766878-3199-4EAB-94E7-2D6D11070E14}" type="slidenum">
              <a:rPr lang="en-US" smtClean="0"/>
              <a:t>14</a:t>
            </a:fld>
            <a:endParaRPr lang="en-US" dirty="0"/>
          </a:p>
        </p:txBody>
      </p:sp>
    </p:spTree>
    <p:extLst>
      <p:ext uri="{BB962C8B-B14F-4D97-AF65-F5344CB8AC3E}">
        <p14:creationId xmlns:p14="http://schemas.microsoft.com/office/powerpoint/2010/main" val="1679552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0CC6E-FFED-4E20-A71A-B43649280DAA}"/>
              </a:ext>
            </a:extLst>
          </p:cNvPr>
          <p:cNvSpPr>
            <a:spLocks noGrp="1"/>
          </p:cNvSpPr>
          <p:nvPr>
            <p:ph type="title"/>
          </p:nvPr>
        </p:nvSpPr>
        <p:spPr>
          <a:xfrm>
            <a:off x="1251678" y="382385"/>
            <a:ext cx="10178322" cy="659015"/>
          </a:xfrm>
        </p:spPr>
        <p:txBody>
          <a:bodyPr>
            <a:normAutofit fontScale="90000"/>
          </a:bodyPr>
          <a:lstStyle/>
          <a:p>
            <a:r>
              <a:rPr lang="en-US" sz="3600" b="1" dirty="0"/>
              <a:t>AGRICULTURE</a:t>
            </a:r>
            <a:r>
              <a:rPr lang="en-US" b="1" dirty="0"/>
              <a:t> </a:t>
            </a:r>
            <a:br>
              <a:rPr lang="en-US" b="1" dirty="0"/>
            </a:br>
            <a:endParaRPr lang="en-GB" dirty="0"/>
          </a:p>
        </p:txBody>
      </p:sp>
      <p:sp>
        <p:nvSpPr>
          <p:cNvPr id="3" name="Content Placeholder 2">
            <a:extLst>
              <a:ext uri="{FF2B5EF4-FFF2-40B4-BE49-F238E27FC236}">
                <a16:creationId xmlns:a16="http://schemas.microsoft.com/office/drawing/2014/main" id="{B190D43F-0113-47D9-BAA7-3E20CC309D61}"/>
              </a:ext>
            </a:extLst>
          </p:cNvPr>
          <p:cNvSpPr>
            <a:spLocks noGrp="1"/>
          </p:cNvSpPr>
          <p:nvPr>
            <p:ph idx="1"/>
          </p:nvPr>
        </p:nvSpPr>
        <p:spPr>
          <a:xfrm>
            <a:off x="1251678" y="1041401"/>
            <a:ext cx="10178322" cy="5520266"/>
          </a:xfrm>
        </p:spPr>
        <p:txBody>
          <a:bodyPr>
            <a:normAutofit fontScale="92500" lnSpcReduction="20000"/>
          </a:bodyPr>
          <a:lstStyle/>
          <a:p>
            <a:r>
              <a:rPr lang="en-US" b="1" dirty="0">
                <a:solidFill>
                  <a:schemeClr val="tx1"/>
                </a:solidFill>
              </a:rPr>
              <a:t>Extension worker farmer ratio: </a:t>
            </a:r>
          </a:p>
          <a:p>
            <a:pPr marL="514350" indent="-514350">
              <a:lnSpc>
                <a:spcPct val="100000"/>
              </a:lnSpc>
              <a:buFont typeface="+mj-lt"/>
              <a:buAutoNum type="alphaLcParenR"/>
            </a:pPr>
            <a:r>
              <a:rPr lang="en-US" dirty="0">
                <a:solidFill>
                  <a:schemeClr val="tx1"/>
                </a:solidFill>
              </a:rPr>
              <a:t>Livestock: 1: 500 farmers</a:t>
            </a:r>
          </a:p>
          <a:p>
            <a:pPr marL="514350" indent="-514350">
              <a:lnSpc>
                <a:spcPct val="100000"/>
              </a:lnSpc>
              <a:buFont typeface="+mj-lt"/>
              <a:buAutoNum type="alphaLcParenR"/>
            </a:pPr>
            <a:r>
              <a:rPr lang="en-US" dirty="0">
                <a:solidFill>
                  <a:schemeClr val="tx1"/>
                </a:solidFill>
              </a:rPr>
              <a:t>Animal production and entrepreneurship: 1:1000 </a:t>
            </a:r>
          </a:p>
          <a:p>
            <a:pPr marL="514350" indent="-514350">
              <a:lnSpc>
                <a:spcPct val="100000"/>
              </a:lnSpc>
              <a:buFont typeface="+mj-lt"/>
              <a:buAutoNum type="alphaLcParenR"/>
            </a:pPr>
            <a:r>
              <a:rPr lang="en-US" dirty="0">
                <a:solidFill>
                  <a:schemeClr val="tx1"/>
                </a:solidFill>
              </a:rPr>
              <a:t>Entomology: 1:1000</a:t>
            </a:r>
          </a:p>
          <a:p>
            <a:pPr marL="514350" indent="-514350">
              <a:lnSpc>
                <a:spcPct val="100000"/>
              </a:lnSpc>
              <a:buFont typeface="+mj-lt"/>
              <a:buAutoNum type="alphaLcParenR"/>
            </a:pPr>
            <a:r>
              <a:rPr lang="en-US" dirty="0">
                <a:solidFill>
                  <a:schemeClr val="tx1"/>
                </a:solidFill>
              </a:rPr>
              <a:t>Crop production: 1:500</a:t>
            </a:r>
          </a:p>
          <a:p>
            <a:pPr marL="514350" indent="-514350">
              <a:lnSpc>
                <a:spcPct val="100000"/>
              </a:lnSpc>
              <a:buFont typeface="+mj-lt"/>
              <a:buAutoNum type="alphaLcParenR"/>
            </a:pPr>
            <a:r>
              <a:rPr lang="en-US" dirty="0">
                <a:solidFill>
                  <a:schemeClr val="tx1"/>
                </a:solidFill>
              </a:rPr>
              <a:t>Fisheries-(Aquaculture &amp; capture fisheries): 1:3000</a:t>
            </a:r>
          </a:p>
          <a:p>
            <a:pPr marL="514350" indent="-514350">
              <a:lnSpc>
                <a:spcPct val="100000"/>
              </a:lnSpc>
              <a:buFont typeface="+mj-lt"/>
              <a:buAutoNum type="alphaLcParenR"/>
            </a:pPr>
            <a:r>
              <a:rPr lang="en-US" dirty="0">
                <a:solidFill>
                  <a:schemeClr val="tx1"/>
                </a:solidFill>
              </a:rPr>
              <a:t>Ratio of field to office time for extension worker: 70:30</a:t>
            </a:r>
          </a:p>
          <a:p>
            <a:pPr marL="514350" indent="-514350">
              <a:lnSpc>
                <a:spcPct val="100000"/>
              </a:lnSpc>
              <a:buFont typeface="+mj-lt"/>
              <a:buAutoNum type="alphaLcParenR"/>
            </a:pPr>
            <a:r>
              <a:rPr lang="en-US" dirty="0">
                <a:solidFill>
                  <a:schemeClr val="tx1"/>
                </a:solidFill>
              </a:rPr>
              <a:t>Capacity enhancement training for extension workers: Minimum once in 3 years </a:t>
            </a:r>
          </a:p>
          <a:p>
            <a:pPr>
              <a:lnSpc>
                <a:spcPct val="150000"/>
              </a:lnSpc>
            </a:pPr>
            <a:r>
              <a:rPr lang="en-US" b="1" dirty="0">
                <a:solidFill>
                  <a:schemeClr val="tx1"/>
                </a:solidFill>
              </a:rPr>
              <a:t>Farm visits by an extension worker per year per farmer</a:t>
            </a:r>
            <a:r>
              <a:rPr lang="en-US" dirty="0">
                <a:solidFill>
                  <a:schemeClr val="tx1"/>
                </a:solidFill>
              </a:rPr>
              <a:t>:</a:t>
            </a:r>
          </a:p>
          <a:p>
            <a:pPr marL="514350" indent="-514350">
              <a:lnSpc>
                <a:spcPct val="150000"/>
              </a:lnSpc>
              <a:buFont typeface="+mj-lt"/>
              <a:buAutoNum type="alphaLcParenR"/>
            </a:pPr>
            <a:r>
              <a:rPr lang="en-US" dirty="0">
                <a:solidFill>
                  <a:schemeClr val="tx1"/>
                </a:solidFill>
              </a:rPr>
              <a:t>Livestock: Once in 2 months</a:t>
            </a:r>
          </a:p>
          <a:p>
            <a:pPr marL="514350" indent="-514350">
              <a:lnSpc>
                <a:spcPct val="150000"/>
              </a:lnSpc>
              <a:buFont typeface="+mj-lt"/>
              <a:buAutoNum type="alphaLcParenR"/>
            </a:pPr>
            <a:r>
              <a:rPr lang="en-US" dirty="0">
                <a:solidFill>
                  <a:schemeClr val="tx1"/>
                </a:solidFill>
              </a:rPr>
              <a:t>Animal Production &amp; entrepreneurship: Once in 4months </a:t>
            </a:r>
          </a:p>
          <a:p>
            <a:pPr marL="514350" indent="-514350">
              <a:lnSpc>
                <a:spcPct val="150000"/>
              </a:lnSpc>
              <a:buFont typeface="+mj-lt"/>
              <a:buAutoNum type="alphaLcParenR"/>
            </a:pPr>
            <a:r>
              <a:rPr lang="en-US" dirty="0">
                <a:solidFill>
                  <a:schemeClr val="tx1"/>
                </a:solidFill>
              </a:rPr>
              <a:t>Entomology: Once in 2 months </a:t>
            </a:r>
          </a:p>
          <a:p>
            <a:pPr marL="514350" indent="-514350">
              <a:lnSpc>
                <a:spcPct val="150000"/>
              </a:lnSpc>
              <a:buFont typeface="+mj-lt"/>
              <a:buAutoNum type="alphaLcParenR"/>
            </a:pPr>
            <a:r>
              <a:rPr lang="en-US" dirty="0">
                <a:solidFill>
                  <a:schemeClr val="tx1"/>
                </a:solidFill>
              </a:rPr>
              <a:t>Crop: Once in 3 months</a:t>
            </a:r>
          </a:p>
          <a:p>
            <a:pPr marL="514350" indent="-514350">
              <a:lnSpc>
                <a:spcPct val="150000"/>
              </a:lnSpc>
              <a:buFont typeface="+mj-lt"/>
              <a:buAutoNum type="alphaLcParenR"/>
            </a:pPr>
            <a:r>
              <a:rPr lang="en-US" dirty="0">
                <a:solidFill>
                  <a:schemeClr val="tx1"/>
                </a:solidFill>
              </a:rPr>
              <a:t>Fisheries: Once a month</a:t>
            </a:r>
          </a:p>
          <a:p>
            <a:endParaRPr lang="en-GB" dirty="0"/>
          </a:p>
        </p:txBody>
      </p:sp>
      <p:sp>
        <p:nvSpPr>
          <p:cNvPr id="4" name="Slide Number Placeholder 3"/>
          <p:cNvSpPr>
            <a:spLocks noGrp="1"/>
          </p:cNvSpPr>
          <p:nvPr>
            <p:ph type="sldNum" sz="quarter" idx="12"/>
          </p:nvPr>
        </p:nvSpPr>
        <p:spPr/>
        <p:txBody>
          <a:bodyPr/>
          <a:lstStyle/>
          <a:p>
            <a:fld id="{71766878-3199-4EAB-94E7-2D6D11070E14}" type="slidenum">
              <a:rPr lang="en-US" smtClean="0"/>
              <a:t>15</a:t>
            </a:fld>
            <a:endParaRPr lang="en-US" dirty="0"/>
          </a:p>
        </p:txBody>
      </p:sp>
    </p:spTree>
    <p:extLst>
      <p:ext uri="{BB962C8B-B14F-4D97-AF65-F5344CB8AC3E}">
        <p14:creationId xmlns:p14="http://schemas.microsoft.com/office/powerpoint/2010/main" val="2917640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D4C09-EBD6-4180-874B-E74A8F60B0E9}"/>
              </a:ext>
            </a:extLst>
          </p:cNvPr>
          <p:cNvSpPr>
            <a:spLocks noGrp="1"/>
          </p:cNvSpPr>
          <p:nvPr>
            <p:ph type="title"/>
          </p:nvPr>
        </p:nvSpPr>
        <p:spPr>
          <a:xfrm>
            <a:off x="1251678" y="382385"/>
            <a:ext cx="10178322" cy="596023"/>
          </a:xfrm>
        </p:spPr>
        <p:txBody>
          <a:bodyPr>
            <a:normAutofit fontScale="90000"/>
          </a:bodyPr>
          <a:lstStyle/>
          <a:p>
            <a:r>
              <a:rPr lang="en-US" sz="4600" b="1" dirty="0">
                <a:solidFill>
                  <a:srgbClr val="2A1A00"/>
                </a:solidFill>
              </a:rPr>
              <a:t>PUBLIC SECTOR MANAGEMENT</a:t>
            </a:r>
            <a:endParaRPr lang="en-UG" dirty="0"/>
          </a:p>
        </p:txBody>
      </p:sp>
      <p:sp>
        <p:nvSpPr>
          <p:cNvPr id="3" name="Content Placeholder 2">
            <a:extLst>
              <a:ext uri="{FF2B5EF4-FFF2-40B4-BE49-F238E27FC236}">
                <a16:creationId xmlns:a16="http://schemas.microsoft.com/office/drawing/2014/main" id="{9E6043FB-7665-4132-B96C-A67C9A67C4A4}"/>
              </a:ext>
            </a:extLst>
          </p:cNvPr>
          <p:cNvSpPr>
            <a:spLocks noGrp="1"/>
          </p:cNvSpPr>
          <p:nvPr>
            <p:ph idx="1"/>
          </p:nvPr>
        </p:nvSpPr>
        <p:spPr>
          <a:xfrm>
            <a:off x="1251678" y="904875"/>
            <a:ext cx="10178322" cy="4974717"/>
          </a:xfrm>
        </p:spPr>
        <p:txBody>
          <a:bodyPr/>
          <a:lstStyle/>
          <a:p>
            <a:pPr lvl="0">
              <a:buClr>
                <a:srgbClr val="2A1A00"/>
              </a:buClr>
            </a:pPr>
            <a:r>
              <a:rPr lang="en-US" sz="1800" b="1" dirty="0">
                <a:solidFill>
                  <a:schemeClr val="tx1"/>
                </a:solidFill>
              </a:rPr>
              <a:t>Appointment of persons in the service: </a:t>
            </a:r>
          </a:p>
          <a:p>
            <a:pPr marL="514350" lvl="0" indent="-514350">
              <a:buClr>
                <a:srgbClr val="2A1A00"/>
              </a:buClr>
              <a:buFont typeface="+mj-lt"/>
              <a:buAutoNum type="alphaLcParenR"/>
            </a:pPr>
            <a:r>
              <a:rPr lang="en-US" sz="1800" dirty="0">
                <a:solidFill>
                  <a:schemeClr val="tx1"/>
                </a:solidFill>
              </a:rPr>
              <a:t>Appointment based on existence of a vacancy in the staffing structure, availability of wage in the MDA/LG budget, meeting the person and job specifications in the approved Job descriptions </a:t>
            </a:r>
          </a:p>
          <a:p>
            <a:pPr marL="514350" lvl="0" indent="-514350">
              <a:buClr>
                <a:srgbClr val="2A1A00"/>
              </a:buClr>
              <a:buFont typeface="+mj-lt"/>
              <a:buAutoNum type="alphaLcParenR"/>
            </a:pPr>
            <a:r>
              <a:rPr lang="en-US" sz="1800" dirty="0">
                <a:solidFill>
                  <a:schemeClr val="tx1"/>
                </a:solidFill>
              </a:rPr>
              <a:t>Job adverts: Made in the most widely accessed media of communication</a:t>
            </a:r>
          </a:p>
          <a:p>
            <a:pPr marL="514350" lvl="0" indent="-514350">
              <a:buClr>
                <a:srgbClr val="2A1A00"/>
              </a:buClr>
              <a:buFont typeface="+mj-lt"/>
              <a:buAutoNum type="alphaLcParenR"/>
            </a:pPr>
            <a:r>
              <a:rPr lang="en-US" sz="1800" dirty="0">
                <a:solidFill>
                  <a:schemeClr val="tx1"/>
                </a:solidFill>
              </a:rPr>
              <a:t>Notice of interview: At least two weeks </a:t>
            </a:r>
          </a:p>
          <a:p>
            <a:pPr marL="514350" lvl="0" indent="-514350">
              <a:buClr>
                <a:srgbClr val="2A1A00"/>
              </a:buClr>
              <a:buFont typeface="+mj-lt"/>
              <a:buAutoNum type="alphaLcParenR"/>
            </a:pPr>
            <a:r>
              <a:rPr lang="en-US" sz="1800" dirty="0">
                <a:solidFill>
                  <a:schemeClr val="tx1"/>
                </a:solidFill>
              </a:rPr>
              <a:t>Only successful candidates to be contacted for feedback on interview results </a:t>
            </a:r>
          </a:p>
          <a:p>
            <a:pPr marL="514350" lvl="0" indent="-514350">
              <a:buClr>
                <a:srgbClr val="2A1A00"/>
              </a:buClr>
              <a:buFont typeface="+mj-lt"/>
              <a:buAutoNum type="alphaLcParenR"/>
            </a:pPr>
            <a:r>
              <a:rPr lang="en-US" sz="1800" dirty="0">
                <a:solidFill>
                  <a:schemeClr val="tx1"/>
                </a:solidFill>
              </a:rPr>
              <a:t>Implementation of decisions of appointing authority: within 2 weeks from the date of receipt of the decision</a:t>
            </a:r>
          </a:p>
          <a:p>
            <a:pPr marL="514350" lvl="0" indent="-514350">
              <a:buClr>
                <a:srgbClr val="2A1A00"/>
              </a:buClr>
              <a:buFont typeface="+mj-lt"/>
              <a:buAutoNum type="alphaLcParenR"/>
            </a:pPr>
            <a:r>
              <a:rPr lang="en-US" sz="1800" dirty="0">
                <a:solidFill>
                  <a:schemeClr val="tx1"/>
                </a:solidFill>
              </a:rPr>
              <a:t>Acceptance of appointment :30 days from the date of issuance of the appointment </a:t>
            </a:r>
          </a:p>
          <a:p>
            <a:pPr marL="514350" lvl="0" indent="-514350">
              <a:buClr>
                <a:srgbClr val="2A1A00"/>
              </a:buClr>
              <a:buFont typeface="+mj-lt"/>
              <a:buAutoNum type="alphaLcParenR"/>
            </a:pPr>
            <a:r>
              <a:rPr lang="en-US" sz="1800" dirty="0">
                <a:solidFill>
                  <a:schemeClr val="tx1"/>
                </a:solidFill>
              </a:rPr>
              <a:t>It is a duty of every Public Officer who has been/ has designate /assumed duty to take oath</a:t>
            </a:r>
          </a:p>
          <a:p>
            <a:pPr marL="514350" lvl="0" indent="-514350">
              <a:buClr>
                <a:srgbClr val="2A1A00"/>
              </a:buClr>
              <a:buFont typeface="+mj-lt"/>
              <a:buAutoNum type="alphaLcParenR"/>
            </a:pPr>
            <a:r>
              <a:rPr lang="en-US" sz="1800" dirty="0">
                <a:solidFill>
                  <a:schemeClr val="tx1"/>
                </a:solidFill>
              </a:rPr>
              <a:t>Appointment into the public service is strictly on  merit </a:t>
            </a:r>
          </a:p>
          <a:p>
            <a:endParaRPr lang="en-UG" dirty="0"/>
          </a:p>
        </p:txBody>
      </p:sp>
      <p:sp>
        <p:nvSpPr>
          <p:cNvPr id="4" name="Slide Number Placeholder 3"/>
          <p:cNvSpPr>
            <a:spLocks noGrp="1"/>
          </p:cNvSpPr>
          <p:nvPr>
            <p:ph type="sldNum" sz="quarter" idx="12"/>
          </p:nvPr>
        </p:nvSpPr>
        <p:spPr/>
        <p:txBody>
          <a:bodyPr/>
          <a:lstStyle/>
          <a:p>
            <a:fld id="{71766878-3199-4EAB-94E7-2D6D11070E14}" type="slidenum">
              <a:rPr lang="en-US" smtClean="0"/>
              <a:t>16</a:t>
            </a:fld>
            <a:endParaRPr lang="en-US" dirty="0"/>
          </a:p>
        </p:txBody>
      </p:sp>
    </p:spTree>
    <p:extLst>
      <p:ext uri="{BB962C8B-B14F-4D97-AF65-F5344CB8AC3E}">
        <p14:creationId xmlns:p14="http://schemas.microsoft.com/office/powerpoint/2010/main" val="1826900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A9280-F4A0-400E-934D-7AE9F347D94A}"/>
              </a:ext>
            </a:extLst>
          </p:cNvPr>
          <p:cNvSpPr>
            <a:spLocks noGrp="1"/>
          </p:cNvSpPr>
          <p:nvPr>
            <p:ph type="title"/>
          </p:nvPr>
        </p:nvSpPr>
        <p:spPr>
          <a:xfrm>
            <a:off x="1251678" y="382385"/>
            <a:ext cx="10178322" cy="817765"/>
          </a:xfrm>
        </p:spPr>
        <p:txBody>
          <a:bodyPr/>
          <a:lstStyle/>
          <a:p>
            <a:r>
              <a:rPr lang="en-US" sz="4100" b="1" dirty="0">
                <a:solidFill>
                  <a:srgbClr val="2A1A00"/>
                </a:solidFill>
              </a:rPr>
              <a:t>PUBLIC SECTOR MANAGEMENT</a:t>
            </a:r>
            <a:endParaRPr lang="en-UG" dirty="0"/>
          </a:p>
        </p:txBody>
      </p:sp>
      <p:sp>
        <p:nvSpPr>
          <p:cNvPr id="3" name="Content Placeholder 2">
            <a:extLst>
              <a:ext uri="{FF2B5EF4-FFF2-40B4-BE49-F238E27FC236}">
                <a16:creationId xmlns:a16="http://schemas.microsoft.com/office/drawing/2014/main" id="{9DE9D8CA-5938-4C19-A68B-DB259F64635D}"/>
              </a:ext>
            </a:extLst>
          </p:cNvPr>
          <p:cNvSpPr>
            <a:spLocks noGrp="1"/>
          </p:cNvSpPr>
          <p:nvPr>
            <p:ph idx="1"/>
          </p:nvPr>
        </p:nvSpPr>
        <p:spPr>
          <a:xfrm>
            <a:off x="1251678" y="1200151"/>
            <a:ext cx="10178322" cy="4679442"/>
          </a:xfrm>
        </p:spPr>
        <p:txBody>
          <a:bodyPr>
            <a:normAutofit fontScale="77500" lnSpcReduction="20000"/>
          </a:bodyPr>
          <a:lstStyle/>
          <a:p>
            <a:pPr lvl="0">
              <a:buClr>
                <a:srgbClr val="2A1A00"/>
              </a:buClr>
            </a:pPr>
            <a:r>
              <a:rPr lang="en-US" sz="2200" b="1" dirty="0">
                <a:solidFill>
                  <a:schemeClr val="tx1"/>
                </a:solidFill>
              </a:rPr>
              <a:t>Deployment and Utilization of staff:</a:t>
            </a:r>
          </a:p>
          <a:p>
            <a:pPr marL="514350" lvl="0" indent="-514350">
              <a:buClr>
                <a:srgbClr val="2A1A00"/>
              </a:buClr>
              <a:buFont typeface="+mj-lt"/>
              <a:buAutoNum type="alphaLcParenR"/>
            </a:pPr>
            <a:r>
              <a:rPr lang="en-US" sz="2200" dirty="0">
                <a:solidFill>
                  <a:schemeClr val="tx1"/>
                </a:solidFill>
              </a:rPr>
              <a:t>Effective date of appointment: date of assumption of duty </a:t>
            </a:r>
          </a:p>
          <a:p>
            <a:pPr marL="514350" lvl="0" indent="-514350">
              <a:buClr>
                <a:srgbClr val="2A1A00"/>
              </a:buClr>
              <a:buFont typeface="+mj-lt"/>
              <a:buAutoNum type="alphaLcParenR"/>
            </a:pPr>
            <a:r>
              <a:rPr lang="en-US" sz="2200" dirty="0">
                <a:solidFill>
                  <a:schemeClr val="tx1"/>
                </a:solidFill>
              </a:rPr>
              <a:t>Transfer of persons: due after continued stay of 3 years or not exceeding 5 years in a work stations subject to exigency of the service </a:t>
            </a:r>
          </a:p>
          <a:p>
            <a:pPr lvl="0">
              <a:buClr>
                <a:srgbClr val="2A1A00"/>
              </a:buClr>
            </a:pPr>
            <a:r>
              <a:rPr lang="en-US" sz="2200" b="1" dirty="0">
                <a:solidFill>
                  <a:schemeClr val="tx1"/>
                </a:solidFill>
              </a:rPr>
              <a:t>Pay and other benefits management</a:t>
            </a:r>
          </a:p>
          <a:p>
            <a:pPr marL="514350" lvl="0" indent="-514350">
              <a:buClr>
                <a:srgbClr val="2A1A00"/>
              </a:buClr>
              <a:buFont typeface="+mj-lt"/>
              <a:buAutoNum type="alphaLcParenR"/>
            </a:pPr>
            <a:r>
              <a:rPr lang="en-US" sz="2200" dirty="0">
                <a:solidFill>
                  <a:schemeClr val="tx1"/>
                </a:solidFill>
              </a:rPr>
              <a:t>Staff list: updated at least monthly </a:t>
            </a:r>
          </a:p>
          <a:p>
            <a:pPr marL="514350" lvl="0" indent="-514350">
              <a:buClr>
                <a:srgbClr val="2A1A00"/>
              </a:buClr>
              <a:buFont typeface="+mj-lt"/>
              <a:buAutoNum type="alphaLcParenR"/>
            </a:pPr>
            <a:r>
              <a:rPr lang="en-US" sz="2200" dirty="0">
                <a:solidFill>
                  <a:schemeClr val="tx1"/>
                </a:solidFill>
              </a:rPr>
              <a:t>Payroll accuracy: bear only valid records </a:t>
            </a:r>
          </a:p>
          <a:p>
            <a:pPr marL="514350" lvl="0" indent="-514350">
              <a:buClr>
                <a:srgbClr val="2A1A00"/>
              </a:buClr>
              <a:buFont typeface="+mj-lt"/>
              <a:buAutoNum type="alphaLcParenR"/>
            </a:pPr>
            <a:r>
              <a:rPr lang="en-US" sz="2200" dirty="0">
                <a:solidFill>
                  <a:schemeClr val="tx1"/>
                </a:solidFill>
              </a:rPr>
              <a:t>Payment of salaries: 28th day of the month</a:t>
            </a:r>
          </a:p>
          <a:p>
            <a:pPr lvl="0">
              <a:buClr>
                <a:srgbClr val="2A1A00"/>
              </a:buClr>
            </a:pPr>
            <a:r>
              <a:rPr lang="en-US" sz="2200" b="1" dirty="0">
                <a:solidFill>
                  <a:schemeClr val="tx1"/>
                </a:solidFill>
              </a:rPr>
              <a:t>Time and attendance to duty</a:t>
            </a:r>
          </a:p>
          <a:p>
            <a:pPr marL="514350" lvl="0" indent="-514350">
              <a:buClr>
                <a:srgbClr val="2A1A00"/>
              </a:buClr>
              <a:buFont typeface="+mj-lt"/>
              <a:buAutoNum type="alphaLcParenR"/>
            </a:pPr>
            <a:r>
              <a:rPr lang="en-US" sz="2200" dirty="0">
                <a:solidFill>
                  <a:schemeClr val="tx1"/>
                </a:solidFill>
              </a:rPr>
              <a:t>Working days: Monday to Friday</a:t>
            </a:r>
          </a:p>
          <a:p>
            <a:pPr marL="514350" lvl="0" indent="-514350">
              <a:buClr>
                <a:srgbClr val="2A1A00"/>
              </a:buClr>
              <a:buFont typeface="+mj-lt"/>
              <a:buAutoNum type="alphaLcParenR"/>
            </a:pPr>
            <a:r>
              <a:rPr lang="en-US" sz="2200" dirty="0">
                <a:solidFill>
                  <a:schemeClr val="tx1"/>
                </a:solidFill>
              </a:rPr>
              <a:t>Working hours: 8:00 a.m. – 12:45 p.m., 2:00 p.m. – 5:00 p.m.</a:t>
            </a:r>
          </a:p>
          <a:p>
            <a:pPr marL="514350" lvl="0" indent="-514350">
              <a:buClr>
                <a:srgbClr val="2A1A00"/>
              </a:buClr>
              <a:buFont typeface="+mj-lt"/>
              <a:buAutoNum type="alphaLcParenR"/>
            </a:pPr>
            <a:r>
              <a:rPr lang="en-US" sz="2200" dirty="0">
                <a:solidFill>
                  <a:schemeClr val="tx1"/>
                </a:solidFill>
              </a:rPr>
              <a:t>Monitoring attendance to duty: maintain attendance register/biometric machine</a:t>
            </a:r>
          </a:p>
          <a:p>
            <a:pPr marL="514350" lvl="0" indent="-514350">
              <a:buClr>
                <a:srgbClr val="2A1A00"/>
              </a:buClr>
              <a:buFont typeface="+mj-lt"/>
              <a:buAutoNum type="alphaLcParenR"/>
            </a:pPr>
            <a:r>
              <a:rPr lang="en-US" sz="2200" dirty="0">
                <a:solidFill>
                  <a:schemeClr val="tx1"/>
                </a:solidFill>
              </a:rPr>
              <a:t>Analysis of attendance data: monthly to inform payment of salaries </a:t>
            </a:r>
          </a:p>
          <a:p>
            <a:pPr marL="514350" lvl="0" indent="-514350">
              <a:buClr>
                <a:srgbClr val="2A1A00"/>
              </a:buClr>
              <a:buFont typeface="+mj-lt"/>
              <a:buAutoNum type="alphaLcParenR"/>
            </a:pPr>
            <a:r>
              <a:rPr lang="en-US" sz="2200" dirty="0">
                <a:solidFill>
                  <a:schemeClr val="tx1"/>
                </a:solidFill>
              </a:rPr>
              <a:t>Returns on attendance to duty: submitted quarterly </a:t>
            </a:r>
          </a:p>
          <a:p>
            <a:endParaRPr lang="en-UG" dirty="0"/>
          </a:p>
        </p:txBody>
      </p:sp>
      <p:sp>
        <p:nvSpPr>
          <p:cNvPr id="4" name="Slide Number Placeholder 3"/>
          <p:cNvSpPr>
            <a:spLocks noGrp="1"/>
          </p:cNvSpPr>
          <p:nvPr>
            <p:ph type="sldNum" sz="quarter" idx="12"/>
          </p:nvPr>
        </p:nvSpPr>
        <p:spPr/>
        <p:txBody>
          <a:bodyPr/>
          <a:lstStyle/>
          <a:p>
            <a:fld id="{71766878-3199-4EAB-94E7-2D6D11070E14}" type="slidenum">
              <a:rPr lang="en-US" smtClean="0"/>
              <a:t>17</a:t>
            </a:fld>
            <a:endParaRPr lang="en-US" dirty="0"/>
          </a:p>
        </p:txBody>
      </p:sp>
    </p:spTree>
    <p:extLst>
      <p:ext uri="{BB962C8B-B14F-4D97-AF65-F5344CB8AC3E}">
        <p14:creationId xmlns:p14="http://schemas.microsoft.com/office/powerpoint/2010/main" val="3148860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804B6-B88F-4691-A3E3-E80E5B500D5A}"/>
              </a:ext>
            </a:extLst>
          </p:cNvPr>
          <p:cNvSpPr>
            <a:spLocks noGrp="1"/>
          </p:cNvSpPr>
          <p:nvPr>
            <p:ph type="title"/>
          </p:nvPr>
        </p:nvSpPr>
        <p:spPr>
          <a:xfrm>
            <a:off x="1185333" y="363336"/>
            <a:ext cx="10244667" cy="752148"/>
          </a:xfrm>
        </p:spPr>
        <p:txBody>
          <a:bodyPr/>
          <a:lstStyle/>
          <a:p>
            <a:r>
              <a:rPr lang="en-US" sz="2500" cap="none" spc="0" dirty="0">
                <a:solidFill>
                  <a:srgbClr val="E7E6E6">
                    <a:lumMod val="25000"/>
                  </a:srgbClr>
                </a:solidFill>
                <a:latin typeface="Segoe UI Light" panose="020B0502040204020203" pitchFamily="34" charset="0"/>
                <a:cs typeface="Segoe UI Light" panose="020B0502040204020203" pitchFamily="34" charset="0"/>
              </a:rPr>
              <a:t> </a:t>
            </a:r>
            <a:r>
              <a:rPr lang="en-US" sz="4000" b="1" cap="none" spc="0" dirty="0" smtClean="0">
                <a:solidFill>
                  <a:schemeClr val="tx1"/>
                </a:solidFill>
                <a:cs typeface="Times New Roman" panose="02020603050405020304" pitchFamily="18" charset="0"/>
              </a:rPr>
              <a:t>WORKS AND TRANSPORT </a:t>
            </a:r>
            <a:endParaRPr lang="en-GB" sz="4000" b="1" dirty="0">
              <a:solidFill>
                <a:schemeClr val="tx1"/>
              </a:solidFill>
              <a:cs typeface="Times New Roman" panose="02020603050405020304" pitchFamily="18" charset="0"/>
            </a:endParaRPr>
          </a:p>
        </p:txBody>
      </p:sp>
      <p:sp>
        <p:nvSpPr>
          <p:cNvPr id="3" name="Content Placeholder 2">
            <a:extLst>
              <a:ext uri="{FF2B5EF4-FFF2-40B4-BE49-F238E27FC236}">
                <a16:creationId xmlns:a16="http://schemas.microsoft.com/office/drawing/2014/main" id="{EDA1F845-A74E-43B2-B1DA-EAB86E089742}"/>
              </a:ext>
            </a:extLst>
          </p:cNvPr>
          <p:cNvSpPr>
            <a:spLocks noGrp="1"/>
          </p:cNvSpPr>
          <p:nvPr>
            <p:ph sz="half" idx="1"/>
          </p:nvPr>
        </p:nvSpPr>
        <p:spPr>
          <a:xfrm>
            <a:off x="1257299" y="1115484"/>
            <a:ext cx="7920568" cy="4790016"/>
          </a:xfrm>
        </p:spPr>
        <p:txBody>
          <a:bodyPr/>
          <a:lstStyle/>
          <a:p>
            <a:pPr marL="0" indent="0">
              <a:buNone/>
            </a:pPr>
            <a:endParaRPr lang="en-GB" dirty="0"/>
          </a:p>
          <a:p>
            <a:r>
              <a:rPr lang="en-GB" sz="2400" dirty="0">
                <a:solidFill>
                  <a:schemeClr val="tx1"/>
                </a:solidFill>
              </a:rPr>
              <a:t>City roads maintained: 100% annually</a:t>
            </a:r>
          </a:p>
          <a:p>
            <a:r>
              <a:rPr lang="en-GB" sz="2400" dirty="0">
                <a:solidFill>
                  <a:schemeClr val="tx1"/>
                </a:solidFill>
              </a:rPr>
              <a:t>Time taken to repair a pothole in the road: 48 hours</a:t>
            </a:r>
          </a:p>
          <a:p>
            <a:r>
              <a:rPr lang="en-GB" sz="2400" dirty="0">
                <a:solidFill>
                  <a:schemeClr val="tx1"/>
                </a:solidFill>
              </a:rPr>
              <a:t>District , sub county, community roads maintained: 70% annually</a:t>
            </a:r>
          </a:p>
          <a:p>
            <a:r>
              <a:rPr lang="en-GB" sz="2400" dirty="0">
                <a:solidFill>
                  <a:schemeClr val="tx1"/>
                </a:solidFill>
              </a:rPr>
              <a:t>Travel time on District roads:1.5m/km</a:t>
            </a:r>
          </a:p>
          <a:p>
            <a:r>
              <a:rPr lang="en-GB" sz="2400" dirty="0">
                <a:solidFill>
                  <a:schemeClr val="tx1"/>
                </a:solidFill>
              </a:rPr>
              <a:t>Unpaved roads should be wide enough to provide for walk way and a carriage way</a:t>
            </a:r>
          </a:p>
          <a:p>
            <a:r>
              <a:rPr lang="en-GB" sz="2400" dirty="0">
                <a:solidFill>
                  <a:schemeClr val="tx1"/>
                </a:solidFill>
              </a:rPr>
              <a:t>Road vegetation height: </a:t>
            </a:r>
            <a:r>
              <a:rPr lang="en-GB" sz="2400" dirty="0" smtClean="0">
                <a:solidFill>
                  <a:schemeClr val="tx1"/>
                </a:solidFill>
              </a:rPr>
              <a:t>75mm</a:t>
            </a:r>
            <a:endParaRPr lang="en-GB" sz="2400" dirty="0">
              <a:solidFill>
                <a:schemeClr val="tx1"/>
              </a:solidFill>
            </a:endParaRPr>
          </a:p>
        </p:txBody>
      </p:sp>
      <p:sp>
        <p:nvSpPr>
          <p:cNvPr id="4" name="Content Placeholder 3">
            <a:extLst>
              <a:ext uri="{FF2B5EF4-FFF2-40B4-BE49-F238E27FC236}">
                <a16:creationId xmlns:a16="http://schemas.microsoft.com/office/drawing/2014/main" id="{4B116105-CB81-48C3-A065-8928C94C3031}"/>
              </a:ext>
            </a:extLst>
          </p:cNvPr>
          <p:cNvSpPr>
            <a:spLocks noGrp="1"/>
          </p:cNvSpPr>
          <p:nvPr>
            <p:ph sz="half" idx="2"/>
          </p:nvPr>
        </p:nvSpPr>
        <p:spPr>
          <a:xfrm>
            <a:off x="10126133" y="1524000"/>
            <a:ext cx="1375834" cy="4381500"/>
          </a:xfrm>
        </p:spPr>
        <p:txBody>
          <a:bodyPr/>
          <a:lstStyle/>
          <a:p>
            <a:endParaRPr lang="en-GB" dirty="0"/>
          </a:p>
        </p:txBody>
      </p:sp>
      <p:sp>
        <p:nvSpPr>
          <p:cNvPr id="5" name="Slide Number Placeholder 4"/>
          <p:cNvSpPr>
            <a:spLocks noGrp="1"/>
          </p:cNvSpPr>
          <p:nvPr>
            <p:ph type="sldNum" sz="quarter" idx="12"/>
          </p:nvPr>
        </p:nvSpPr>
        <p:spPr/>
        <p:txBody>
          <a:bodyPr/>
          <a:lstStyle/>
          <a:p>
            <a:fld id="{71766878-3199-4EAB-94E7-2D6D11070E14}" type="slidenum">
              <a:rPr lang="en-US" smtClean="0"/>
              <a:t>18</a:t>
            </a:fld>
            <a:endParaRPr lang="en-US" dirty="0"/>
          </a:p>
        </p:txBody>
      </p:sp>
    </p:spTree>
    <p:extLst>
      <p:ext uri="{BB962C8B-B14F-4D97-AF65-F5344CB8AC3E}">
        <p14:creationId xmlns:p14="http://schemas.microsoft.com/office/powerpoint/2010/main" val="477016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8F9AF-6A7C-4772-9250-41930EEAC1F5}"/>
              </a:ext>
            </a:extLst>
          </p:cNvPr>
          <p:cNvSpPr>
            <a:spLocks noGrp="1"/>
          </p:cNvSpPr>
          <p:nvPr>
            <p:ph type="title"/>
          </p:nvPr>
        </p:nvSpPr>
        <p:spPr>
          <a:xfrm>
            <a:off x="1233356" y="500918"/>
            <a:ext cx="10178322" cy="625149"/>
          </a:xfrm>
        </p:spPr>
        <p:txBody>
          <a:bodyPr>
            <a:normAutofit fontScale="90000"/>
          </a:bodyPr>
          <a:lstStyle/>
          <a:p>
            <a:r>
              <a:rPr lang="en-GB" sz="5400" b="1" dirty="0"/>
              <a:t>Local Economic Development</a:t>
            </a:r>
            <a:r>
              <a:rPr lang="en-GB" sz="5400" dirty="0"/>
              <a:t/>
            </a:r>
            <a:br>
              <a:rPr lang="en-GB" sz="5400" dirty="0"/>
            </a:br>
            <a:endParaRPr lang="en-GB" dirty="0"/>
          </a:p>
        </p:txBody>
      </p:sp>
      <p:sp>
        <p:nvSpPr>
          <p:cNvPr id="3" name="Content Placeholder 2">
            <a:extLst>
              <a:ext uri="{FF2B5EF4-FFF2-40B4-BE49-F238E27FC236}">
                <a16:creationId xmlns:a16="http://schemas.microsoft.com/office/drawing/2014/main" id="{028A9C25-C589-45B7-91B8-588BCF25A19E}"/>
              </a:ext>
            </a:extLst>
          </p:cNvPr>
          <p:cNvSpPr>
            <a:spLocks noGrp="1"/>
          </p:cNvSpPr>
          <p:nvPr>
            <p:ph idx="1"/>
          </p:nvPr>
        </p:nvSpPr>
        <p:spPr>
          <a:xfrm>
            <a:off x="1329267" y="1267097"/>
            <a:ext cx="10016066" cy="4612496"/>
          </a:xfrm>
        </p:spPr>
        <p:txBody>
          <a:bodyPr/>
          <a:lstStyle/>
          <a:p>
            <a:pPr marL="0" indent="0">
              <a:buNone/>
            </a:pPr>
            <a:endParaRPr lang="en-GB" dirty="0"/>
          </a:p>
          <a:p>
            <a:r>
              <a:rPr lang="en-GB" dirty="0">
                <a:solidFill>
                  <a:schemeClr val="tx1"/>
                </a:solidFill>
              </a:rPr>
              <a:t>One Primary livestock market per sub county or 5000 households, (on One hectare of land with water, toilets, stalls, stores, power source and fence)</a:t>
            </a:r>
          </a:p>
          <a:p>
            <a:r>
              <a:rPr lang="en-GB" dirty="0">
                <a:solidFill>
                  <a:schemeClr val="tx1"/>
                </a:solidFill>
              </a:rPr>
              <a:t>Skilling to be done quarterly to Focus on Entrepreneurial skills, financial literacy and record keeping</a:t>
            </a:r>
          </a:p>
          <a:p>
            <a:r>
              <a:rPr lang="en-GB" dirty="0">
                <a:solidFill>
                  <a:schemeClr val="tx1"/>
                </a:solidFill>
              </a:rPr>
              <a:t>One slaughter slab per parish or per1000 households</a:t>
            </a:r>
          </a:p>
          <a:p>
            <a:r>
              <a:rPr lang="en-GB" dirty="0">
                <a:solidFill>
                  <a:schemeClr val="tx1"/>
                </a:solidFill>
              </a:rPr>
              <a:t>One Abattoir per sub-county</a:t>
            </a:r>
          </a:p>
          <a:p>
            <a:r>
              <a:rPr lang="en-GB" dirty="0">
                <a:solidFill>
                  <a:schemeClr val="tx1"/>
                </a:solidFill>
              </a:rPr>
              <a:t>One Group marketing facilities per 1000 house holds</a:t>
            </a:r>
          </a:p>
          <a:p>
            <a:pPr marL="0" indent="0">
              <a:buNone/>
            </a:pPr>
            <a:endParaRPr lang="en-GB" dirty="0"/>
          </a:p>
        </p:txBody>
      </p:sp>
      <p:sp>
        <p:nvSpPr>
          <p:cNvPr id="4" name="Slide Number Placeholder 3"/>
          <p:cNvSpPr>
            <a:spLocks noGrp="1"/>
          </p:cNvSpPr>
          <p:nvPr>
            <p:ph type="sldNum" sz="quarter" idx="12"/>
          </p:nvPr>
        </p:nvSpPr>
        <p:spPr/>
        <p:txBody>
          <a:bodyPr/>
          <a:lstStyle/>
          <a:p>
            <a:fld id="{71766878-3199-4EAB-94E7-2D6D11070E14}" type="slidenum">
              <a:rPr lang="en-US" smtClean="0"/>
              <a:t>19</a:t>
            </a:fld>
            <a:endParaRPr lang="en-US" dirty="0"/>
          </a:p>
        </p:txBody>
      </p:sp>
    </p:spTree>
    <p:extLst>
      <p:ext uri="{BB962C8B-B14F-4D97-AF65-F5344CB8AC3E}">
        <p14:creationId xmlns:p14="http://schemas.microsoft.com/office/powerpoint/2010/main" val="1718728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00315"/>
          </a:xfrm>
        </p:spPr>
        <p:txBody>
          <a:bodyPr>
            <a:normAutofit fontScale="90000"/>
          </a:bodyPr>
          <a:lstStyle/>
          <a:p>
            <a:pPr lvl="0"/>
            <a:r>
              <a:rPr lang="en-US" b="1" dirty="0"/>
              <a:t>INTRODUCTION </a:t>
            </a:r>
            <a:br>
              <a:rPr lang="en-US" b="1" dirty="0"/>
            </a:br>
            <a:endParaRPr lang="en-US" dirty="0"/>
          </a:p>
        </p:txBody>
      </p:sp>
      <p:sp>
        <p:nvSpPr>
          <p:cNvPr id="3" name="Content Placeholder 2"/>
          <p:cNvSpPr>
            <a:spLocks noGrp="1"/>
          </p:cNvSpPr>
          <p:nvPr>
            <p:ph idx="1"/>
          </p:nvPr>
        </p:nvSpPr>
        <p:spPr>
          <a:xfrm>
            <a:off x="1251678" y="1409701"/>
            <a:ext cx="10178322" cy="5065914"/>
          </a:xfrm>
        </p:spPr>
        <p:txBody>
          <a:bodyPr>
            <a:normAutofit/>
          </a:bodyPr>
          <a:lstStyle/>
          <a:p>
            <a:r>
              <a:rPr lang="en-US" dirty="0">
                <a:solidFill>
                  <a:schemeClr val="tx1"/>
                </a:solidFill>
              </a:rPr>
              <a:t>The Ministry of Public Service introduced service delivery standards to the Service vide Establishment Notice No 3 of 2011, which elaborated and spelt out implementation guidelines for development, documentation and dissemination of standards. These guidelines were later reviewed and re-issued in 2021.</a:t>
            </a:r>
          </a:p>
          <a:p>
            <a:r>
              <a:rPr lang="en-US" dirty="0">
                <a:solidFill>
                  <a:schemeClr val="tx1"/>
                </a:solidFill>
              </a:rPr>
              <a:t>This followed various recommendations for improving the functioning of the public service that were made by the Public Service Review and Re-Organization Commission (PSRRC) which Government had Instituted in 1988 </a:t>
            </a:r>
            <a:endParaRPr lang="en-US" dirty="0" smtClean="0">
              <a:solidFill>
                <a:schemeClr val="tx1"/>
              </a:solidFill>
            </a:endParaRPr>
          </a:p>
          <a:p>
            <a:r>
              <a:rPr lang="en-US" dirty="0">
                <a:solidFill>
                  <a:schemeClr val="tx1"/>
                </a:solidFill>
              </a:rPr>
              <a:t>The guidelines required and guided all Ministries, Departments, Agencies and Local Governments (MDAs &amp; LGs) to develop, document, disseminate and implement Service Delivery Standards, which Local Governments (MDAs &amp; LGs</a:t>
            </a:r>
            <a:r>
              <a:rPr lang="en-US" dirty="0" smtClean="0">
                <a:solidFill>
                  <a:schemeClr val="tx1"/>
                </a:solidFill>
              </a:rPr>
              <a:t>).</a:t>
            </a:r>
            <a:endParaRPr lang="en-US" dirty="0">
              <a:solidFill>
                <a:schemeClr val="tx1"/>
              </a:solidFill>
            </a:endParaRPr>
          </a:p>
          <a:p>
            <a:pPr marL="0" indent="0" algn="just">
              <a:buNone/>
            </a:pPr>
            <a:endParaRPr lang="en-US" dirty="0"/>
          </a:p>
          <a:p>
            <a:pPr algn="just"/>
            <a:endParaRPr lang="en-US" dirty="0"/>
          </a:p>
          <a:p>
            <a:pPr algn="just"/>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2</a:t>
            </a:fld>
            <a:endParaRPr lang="en-US" dirty="0"/>
          </a:p>
        </p:txBody>
      </p:sp>
    </p:spTree>
    <p:extLst>
      <p:ext uri="{BB962C8B-B14F-4D97-AF65-F5344CB8AC3E}">
        <p14:creationId xmlns:p14="http://schemas.microsoft.com/office/powerpoint/2010/main" val="34686095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80A03-FDAE-4C25-8428-845992AAFB9D}"/>
              </a:ext>
            </a:extLst>
          </p:cNvPr>
          <p:cNvSpPr>
            <a:spLocks noGrp="1"/>
          </p:cNvSpPr>
          <p:nvPr>
            <p:ph type="title"/>
          </p:nvPr>
        </p:nvSpPr>
        <p:spPr>
          <a:xfrm>
            <a:off x="1251678" y="382385"/>
            <a:ext cx="10178322" cy="596023"/>
          </a:xfrm>
        </p:spPr>
        <p:txBody>
          <a:bodyPr>
            <a:normAutofit fontScale="90000"/>
          </a:bodyPr>
          <a:lstStyle/>
          <a:p>
            <a:r>
              <a:rPr lang="en-GB" dirty="0"/>
              <a:t>COMMUNITY BASED SERVICES</a:t>
            </a:r>
            <a:endParaRPr lang="en-UG" dirty="0"/>
          </a:p>
        </p:txBody>
      </p:sp>
      <p:sp>
        <p:nvSpPr>
          <p:cNvPr id="3" name="Content Placeholder 2">
            <a:extLst>
              <a:ext uri="{FF2B5EF4-FFF2-40B4-BE49-F238E27FC236}">
                <a16:creationId xmlns:a16="http://schemas.microsoft.com/office/drawing/2014/main" id="{D2C53BE4-3310-4C5F-A2D5-DF42F0FB395C}"/>
              </a:ext>
            </a:extLst>
          </p:cNvPr>
          <p:cNvSpPr>
            <a:spLocks noGrp="1"/>
          </p:cNvSpPr>
          <p:nvPr>
            <p:ph idx="1"/>
          </p:nvPr>
        </p:nvSpPr>
        <p:spPr>
          <a:xfrm>
            <a:off x="1251678" y="1190625"/>
            <a:ext cx="10178322" cy="5667375"/>
          </a:xfrm>
        </p:spPr>
        <p:txBody>
          <a:bodyPr>
            <a:normAutofit fontScale="25000" lnSpcReduction="20000"/>
          </a:bodyPr>
          <a:lstStyle/>
          <a:p>
            <a:pPr marL="0" indent="0" algn="just">
              <a:lnSpc>
                <a:spcPct val="107000"/>
              </a:lnSpc>
              <a:spcAft>
                <a:spcPts val="0"/>
              </a:spcAft>
              <a:buNone/>
            </a:pPr>
            <a:r>
              <a:rPr lang="en-US" sz="7200" b="1" u="sng"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GENDER AND WOMEN AFFAIRS</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mj-lt"/>
              <a:buAutoNum type="romanLcPeriod"/>
            </a:pPr>
            <a:r>
              <a:rPr lang="en-US"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All LGs should work with MGLSD to sensitize the public about Gender.</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Wingdings" panose="05000000000000000000" pitchFamily="2" charset="2"/>
              <a:buChar char=""/>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Woman applies to age group of 18 years and above </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Wingdings" panose="05000000000000000000" pitchFamily="2" charset="2"/>
              <a:buChar char=""/>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Eligible age for accessing women development funds: 18 years </a:t>
            </a:r>
          </a:p>
          <a:p>
            <a:pPr marL="457200" lvl="1" indent="0" algn="just">
              <a:lnSpc>
                <a:spcPct val="107000"/>
              </a:lnSpc>
              <a:spcAft>
                <a:spcPts val="0"/>
              </a:spcAft>
              <a:buNone/>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LGs to mainstream gender in all government sectors, programs and services in planning, budgeting and implementation</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7200" b="1" u="sng"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7200" b="1" u="sng"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DISABILITY AND ELDERLY</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7200" b="1"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 Older persons</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romanLcPeriod"/>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All LGs should work with MGLSD to sensitise the public about older persons</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romanLcPeriod"/>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Older person applies to persons aged 60 years and above</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n-US" sz="7200" b="1"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Disability:</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romanLcPeriod"/>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All LGs to ensure that PWDs in LGs are trained in vocational skills at any of the 5 regional rehabilitation centres</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mj-lt"/>
              <a:buAutoNum type="romanLcPeriod"/>
            </a:pPr>
            <a:r>
              <a:rPr lang="en-GB" sz="72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Every rehabilitation centre for vocational training to have a minimum of 5 instructors</a:t>
            </a:r>
            <a:endParaRPr lang="en-UG" sz="72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G" sz="7200" dirty="0">
                <a:latin typeface="Gill Sans MT" panose="020B0502020104020203" pitchFamily="34" charset="0"/>
                <a:ea typeface="Calibri" panose="020F0502020204030204" pitchFamily="34" charset="0"/>
                <a:cs typeface="Times New Roman" panose="02020603050405020304" pitchFamily="18" charset="0"/>
              </a:rPr>
              <a:t> </a:t>
            </a:r>
            <a:endParaRPr lang="en-UG" dirty="0"/>
          </a:p>
        </p:txBody>
      </p:sp>
      <p:sp>
        <p:nvSpPr>
          <p:cNvPr id="4" name="Slide Number Placeholder 3"/>
          <p:cNvSpPr>
            <a:spLocks noGrp="1"/>
          </p:cNvSpPr>
          <p:nvPr>
            <p:ph type="sldNum" sz="quarter" idx="12"/>
          </p:nvPr>
        </p:nvSpPr>
        <p:spPr/>
        <p:txBody>
          <a:bodyPr/>
          <a:lstStyle/>
          <a:p>
            <a:fld id="{71766878-3199-4EAB-94E7-2D6D11070E14}" type="slidenum">
              <a:rPr lang="en-US" smtClean="0"/>
              <a:t>20</a:t>
            </a:fld>
            <a:endParaRPr lang="en-US" dirty="0"/>
          </a:p>
        </p:txBody>
      </p:sp>
    </p:spTree>
    <p:extLst>
      <p:ext uri="{BB962C8B-B14F-4D97-AF65-F5344CB8AC3E}">
        <p14:creationId xmlns:p14="http://schemas.microsoft.com/office/powerpoint/2010/main" val="1652602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ED742-9C78-4B0F-BE16-5488E0046070}"/>
              </a:ext>
            </a:extLst>
          </p:cNvPr>
          <p:cNvSpPr>
            <a:spLocks noGrp="1"/>
          </p:cNvSpPr>
          <p:nvPr>
            <p:ph type="title"/>
          </p:nvPr>
        </p:nvSpPr>
        <p:spPr>
          <a:xfrm>
            <a:off x="1251678" y="382385"/>
            <a:ext cx="10178322" cy="703465"/>
          </a:xfrm>
        </p:spPr>
        <p:txBody>
          <a:bodyPr>
            <a:normAutofit fontScale="90000"/>
          </a:bodyPr>
          <a:lstStyle/>
          <a:p>
            <a:r>
              <a:rPr lang="en-GB" sz="4600" dirty="0">
                <a:solidFill>
                  <a:srgbClr val="2A1A00"/>
                </a:solidFill>
              </a:rPr>
              <a:t>COMMUNITY BASED SERVICES</a:t>
            </a:r>
            <a:endParaRPr lang="en-UG" dirty="0"/>
          </a:p>
        </p:txBody>
      </p:sp>
      <p:sp>
        <p:nvSpPr>
          <p:cNvPr id="3" name="Content Placeholder 2">
            <a:extLst>
              <a:ext uri="{FF2B5EF4-FFF2-40B4-BE49-F238E27FC236}">
                <a16:creationId xmlns:a16="http://schemas.microsoft.com/office/drawing/2014/main" id="{0CAA1026-DF4A-45C2-BAA3-559BF1B04557}"/>
              </a:ext>
            </a:extLst>
          </p:cNvPr>
          <p:cNvSpPr>
            <a:spLocks noGrp="1"/>
          </p:cNvSpPr>
          <p:nvPr>
            <p:ph idx="1"/>
          </p:nvPr>
        </p:nvSpPr>
        <p:spPr>
          <a:xfrm>
            <a:off x="1251678" y="1085851"/>
            <a:ext cx="10178322" cy="4793742"/>
          </a:xfrm>
        </p:spPr>
        <p:txBody>
          <a:bodyPr>
            <a:normAutofit/>
          </a:bodyPr>
          <a:lstStyle/>
          <a:p>
            <a:pPr marL="0" lvl="0" indent="0">
              <a:lnSpc>
                <a:spcPct val="107000"/>
              </a:lnSpc>
              <a:spcAft>
                <a:spcPts val="800"/>
              </a:spcAft>
              <a:buClr>
                <a:srgbClr val="2A1A00"/>
              </a:buClr>
              <a:buNone/>
            </a:pPr>
            <a:endParaRPr lang="en-UG" sz="1800" dirty="0">
              <a:solidFill>
                <a:prstClr val="black">
                  <a:lumMod val="65000"/>
                  <a:lumOff val="35000"/>
                </a:prstClr>
              </a:solidFill>
              <a:latin typeface="Gill Sans MT" panose="020B0502020104020203" pitchFamily="34" charset="0"/>
              <a:ea typeface="Calibri" panose="020F0502020204030204" pitchFamily="34" charset="0"/>
              <a:cs typeface="Times New Roman" panose="02020603050405020304" pitchFamily="18" charset="0"/>
            </a:endParaRPr>
          </a:p>
          <a:p>
            <a:pPr marL="0" lvl="0" indent="0" algn="just">
              <a:lnSpc>
                <a:spcPct val="107000"/>
              </a:lnSpc>
              <a:buClr>
                <a:srgbClr val="2A1A00"/>
              </a:buClr>
              <a:buNone/>
            </a:pPr>
            <a:r>
              <a:rPr lang="en-US" sz="1800" b="1" u="sng"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YOUTH AND CHILDREN</a:t>
            </a:r>
            <a:endPar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lvl="0" algn="just">
              <a:lnSpc>
                <a:spcPct val="107000"/>
              </a:lnSpc>
              <a:buClr>
                <a:srgbClr val="2A1A00"/>
              </a:buClr>
            </a:pPr>
            <a:r>
              <a:rPr lang="en-US" sz="1800" b="1"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 Youth </a:t>
            </a:r>
            <a:endPar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742950" lvl="1" indent="-285750" algn="just">
              <a:lnSpc>
                <a:spcPct val="107000"/>
              </a:lnSpc>
              <a:buClr>
                <a:srgbClr val="2A1A00"/>
              </a:buClr>
              <a:buFont typeface="+mj-lt"/>
              <a:buAutoNum type="romanLcPeriod"/>
            </a:pPr>
            <a:r>
              <a:rPr lang="en-GB"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Youth applies to anyone between the ages of 15 – 30 years </a:t>
            </a:r>
            <a:endParaRPr lang="en-UG"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742950" lvl="1" indent="-285750" algn="just">
              <a:lnSpc>
                <a:spcPct val="107000"/>
              </a:lnSpc>
              <a:buClr>
                <a:srgbClr val="2A1A00"/>
              </a:buClr>
              <a:buFont typeface="+mj-lt"/>
              <a:buAutoNum type="romanLcPeriod"/>
            </a:pPr>
            <a:r>
              <a:rPr lang="en-GB"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Eligible age for accessing youth development funds: 15 – 30 years </a:t>
            </a:r>
            <a:endParaRPr lang="en-UG"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lvl="0">
              <a:lnSpc>
                <a:spcPct val="107000"/>
              </a:lnSpc>
              <a:spcAft>
                <a:spcPts val="800"/>
              </a:spcAft>
              <a:buClr>
                <a:srgbClr val="2A1A00"/>
              </a:buClr>
            </a:pPr>
            <a:r>
              <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rPr>
              <a:t> </a:t>
            </a:r>
          </a:p>
          <a:p>
            <a:pPr lvl="0" algn="just">
              <a:lnSpc>
                <a:spcPct val="107000"/>
              </a:lnSpc>
              <a:buClr>
                <a:srgbClr val="2A1A00"/>
              </a:buClr>
            </a:pPr>
            <a:r>
              <a:rPr lang="en-US" sz="1800" b="1"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Probation and welfare: </a:t>
            </a:r>
            <a:endPar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buClr>
                <a:srgbClr val="2A1A00"/>
              </a:buClr>
              <a:buFont typeface="+mj-lt"/>
              <a:buAutoNum type="romanLcPeriod"/>
            </a:pPr>
            <a:r>
              <a:rPr lang="en-GB" sz="18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Every district/municipality should recruit and train a probation and welfare officer</a:t>
            </a:r>
            <a:endPar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342900" lvl="0" indent="-342900" algn="just">
              <a:lnSpc>
                <a:spcPct val="107000"/>
              </a:lnSpc>
              <a:buClr>
                <a:srgbClr val="2A1A00"/>
              </a:buClr>
              <a:buFont typeface="+mj-lt"/>
              <a:buAutoNum type="romanLcPeriod"/>
            </a:pPr>
            <a:r>
              <a:rPr lang="en-GB" sz="18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All </a:t>
            </a:r>
            <a:r>
              <a:rPr lang="en-US" sz="18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remand home staff and </a:t>
            </a:r>
            <a:r>
              <a:rPr lang="en-GB" sz="1800" dirty="0">
                <a:solidFill>
                  <a:schemeClr val="tx1"/>
                </a:solidFill>
                <a:latin typeface="Gill Sans MT" panose="020B0502020104020203" pitchFamily="34" charset="0"/>
                <a:ea typeface="Times New Roman" panose="02020603050405020304" pitchFamily="18" charset="0"/>
                <a:cs typeface="Times New Roman" panose="02020603050405020304" pitchFamily="18" charset="0"/>
              </a:rPr>
              <a:t>probation and social welfare officers should be trained in child care and protection, including social inquiry reporting</a:t>
            </a:r>
            <a:endParaRPr lang="en-UG" sz="1800" dirty="0">
              <a:solidFill>
                <a:schemeClr val="tx1"/>
              </a:solidFill>
              <a:latin typeface="Gill Sans MT" panose="020B0502020104020203" pitchFamily="34" charset="0"/>
              <a:ea typeface="Calibri" panose="020F0502020204030204" pitchFamily="34" charset="0"/>
              <a:cs typeface="Times New Roman" panose="02020603050405020304" pitchFamily="18" charset="0"/>
            </a:endParaRPr>
          </a:p>
          <a:p>
            <a:pPr marL="0" lvl="0" indent="0">
              <a:lnSpc>
                <a:spcPct val="107000"/>
              </a:lnSpc>
              <a:spcAft>
                <a:spcPts val="800"/>
              </a:spcAft>
              <a:buClr>
                <a:srgbClr val="2A1A00"/>
              </a:buClr>
              <a:buNone/>
            </a:pPr>
            <a:endParaRPr lang="en-UG" sz="1800" dirty="0">
              <a:solidFill>
                <a:prstClr val="black">
                  <a:lumMod val="65000"/>
                  <a:lumOff val="35000"/>
                </a:prstClr>
              </a:solidFill>
              <a:latin typeface="Gill Sans MT" panose="020B0502020104020203" pitchFamily="34" charset="0"/>
              <a:ea typeface="Calibri" panose="020F0502020204030204" pitchFamily="34" charset="0"/>
              <a:cs typeface="Times New Roman" panose="02020603050405020304" pitchFamily="18" charset="0"/>
            </a:endParaRPr>
          </a:p>
          <a:p>
            <a:endParaRPr lang="en-UG" dirty="0"/>
          </a:p>
        </p:txBody>
      </p:sp>
      <p:sp>
        <p:nvSpPr>
          <p:cNvPr id="4" name="Slide Number Placeholder 3"/>
          <p:cNvSpPr>
            <a:spLocks noGrp="1"/>
          </p:cNvSpPr>
          <p:nvPr>
            <p:ph type="sldNum" sz="quarter" idx="12"/>
          </p:nvPr>
        </p:nvSpPr>
        <p:spPr/>
        <p:txBody>
          <a:bodyPr/>
          <a:lstStyle/>
          <a:p>
            <a:fld id="{71766878-3199-4EAB-94E7-2D6D11070E14}" type="slidenum">
              <a:rPr lang="en-US" smtClean="0"/>
              <a:t>21</a:t>
            </a:fld>
            <a:endParaRPr lang="en-US" dirty="0"/>
          </a:p>
        </p:txBody>
      </p:sp>
    </p:spTree>
    <p:extLst>
      <p:ext uri="{BB962C8B-B14F-4D97-AF65-F5344CB8AC3E}">
        <p14:creationId xmlns:p14="http://schemas.microsoft.com/office/powerpoint/2010/main" val="3784371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TEMPLATE FOR DOCUMENTING SERVICE DELIVERY STANDARDS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44598056"/>
              </p:ext>
            </p:extLst>
          </p:nvPr>
        </p:nvGraphicFramePr>
        <p:xfrm>
          <a:off x="1250950" y="2301260"/>
          <a:ext cx="10270491" cy="4226540"/>
        </p:xfrm>
        <a:graphic>
          <a:graphicData uri="http://schemas.openxmlformats.org/drawingml/2006/table">
            <a:tbl>
              <a:tblPr firstRow="1" bandRow="1">
                <a:tableStyleId>{5C22544A-7EE6-4342-B048-85BDC9FD1C3A}</a:tableStyleId>
              </a:tblPr>
              <a:tblGrid>
                <a:gridCol w="918672">
                  <a:extLst>
                    <a:ext uri="{9D8B030D-6E8A-4147-A177-3AD203B41FA5}">
                      <a16:colId xmlns:a16="http://schemas.microsoft.com/office/drawing/2014/main" val="3693145984"/>
                    </a:ext>
                  </a:extLst>
                </a:gridCol>
                <a:gridCol w="1180407">
                  <a:extLst>
                    <a:ext uri="{9D8B030D-6E8A-4147-A177-3AD203B41FA5}">
                      <a16:colId xmlns:a16="http://schemas.microsoft.com/office/drawing/2014/main" val="1852654284"/>
                    </a:ext>
                  </a:extLst>
                </a:gridCol>
                <a:gridCol w="1055716">
                  <a:extLst>
                    <a:ext uri="{9D8B030D-6E8A-4147-A177-3AD203B41FA5}">
                      <a16:colId xmlns:a16="http://schemas.microsoft.com/office/drawing/2014/main" val="3684170021"/>
                    </a:ext>
                  </a:extLst>
                </a:gridCol>
                <a:gridCol w="1026441">
                  <a:extLst>
                    <a:ext uri="{9D8B030D-6E8A-4147-A177-3AD203B41FA5}">
                      <a16:colId xmlns:a16="http://schemas.microsoft.com/office/drawing/2014/main" val="2305159744"/>
                    </a:ext>
                  </a:extLst>
                </a:gridCol>
                <a:gridCol w="877174">
                  <a:extLst>
                    <a:ext uri="{9D8B030D-6E8A-4147-A177-3AD203B41FA5}">
                      <a16:colId xmlns:a16="http://schemas.microsoft.com/office/drawing/2014/main" val="3415890485"/>
                    </a:ext>
                  </a:extLst>
                </a:gridCol>
                <a:gridCol w="748145">
                  <a:extLst>
                    <a:ext uri="{9D8B030D-6E8A-4147-A177-3AD203B41FA5}">
                      <a16:colId xmlns:a16="http://schemas.microsoft.com/office/drawing/2014/main" val="993566718"/>
                    </a:ext>
                  </a:extLst>
                </a:gridCol>
                <a:gridCol w="1047404">
                  <a:extLst>
                    <a:ext uri="{9D8B030D-6E8A-4147-A177-3AD203B41FA5}">
                      <a16:colId xmlns:a16="http://schemas.microsoft.com/office/drawing/2014/main" val="2279348406"/>
                    </a:ext>
                  </a:extLst>
                </a:gridCol>
                <a:gridCol w="1080655">
                  <a:extLst>
                    <a:ext uri="{9D8B030D-6E8A-4147-A177-3AD203B41FA5}">
                      <a16:colId xmlns:a16="http://schemas.microsoft.com/office/drawing/2014/main" val="2149499005"/>
                    </a:ext>
                  </a:extLst>
                </a:gridCol>
                <a:gridCol w="1030778">
                  <a:extLst>
                    <a:ext uri="{9D8B030D-6E8A-4147-A177-3AD203B41FA5}">
                      <a16:colId xmlns:a16="http://schemas.microsoft.com/office/drawing/2014/main" val="2231204824"/>
                    </a:ext>
                  </a:extLst>
                </a:gridCol>
                <a:gridCol w="1305099">
                  <a:extLst>
                    <a:ext uri="{9D8B030D-6E8A-4147-A177-3AD203B41FA5}">
                      <a16:colId xmlns:a16="http://schemas.microsoft.com/office/drawing/2014/main" val="1918035117"/>
                    </a:ext>
                  </a:extLst>
                </a:gridCol>
              </a:tblGrid>
              <a:tr h="1636243">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Specific Objective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(why the need for the standard)</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Output/Service description</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Key Output/ Result/Product/Service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Performance Indicator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Key Performance Indicator for the Output/Product/Service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Standard in terms of:</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Quantity,</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Quality,</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Cost, time, process, accessibility  and coverage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Target recipients of service</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 </a:t>
                      </a:r>
                      <a:endParaRPr lang="en-US" sz="1200" dirty="0">
                        <a:solidFill>
                          <a:schemeClr val="tx1"/>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200" dirty="0">
                          <a:solidFill>
                            <a:schemeClr val="tx1"/>
                          </a:solidFill>
                          <a:effectLst/>
                          <a:latin typeface="Times New Roman" panose="02020603050405020304" pitchFamily="18" charset="0"/>
                          <a:ea typeface="Times New Roman" panose="02020603050405020304" pitchFamily="18" charset="0"/>
                        </a:rPr>
                        <a:t>intended users of the service.</a:t>
                      </a: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Access criteria to obtain service </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Methodology for providing service</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Basic infrastructure for providing service: including tools, equipment, and personnel</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User fee/contribution by service recipient</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tx1"/>
                          </a:solidFill>
                          <a:effectLst/>
                          <a:latin typeface="Times New Roman" panose="02020603050405020304" pitchFamily="18" charset="0"/>
                          <a:ea typeface="Times New Roman" panose="02020603050405020304" pitchFamily="18" charset="0"/>
                        </a:rPr>
                        <a:t>Responsibility Centre/Service delivery point</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206204610"/>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2270835392"/>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40288310"/>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459858491"/>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6422560"/>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946739505"/>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847814963"/>
                  </a:ext>
                </a:extLst>
              </a:tr>
              <a:tr h="36866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788943647"/>
                  </a:ext>
                </a:extLst>
              </a:tr>
            </a:tbl>
          </a:graphicData>
        </a:graphic>
      </p:graphicFrame>
      <p:sp>
        <p:nvSpPr>
          <p:cNvPr id="3" name="Slide Number Placeholder 2"/>
          <p:cNvSpPr>
            <a:spLocks noGrp="1"/>
          </p:cNvSpPr>
          <p:nvPr>
            <p:ph type="sldNum" sz="quarter" idx="12"/>
          </p:nvPr>
        </p:nvSpPr>
        <p:spPr/>
        <p:txBody>
          <a:bodyPr/>
          <a:lstStyle/>
          <a:p>
            <a:fld id="{71766878-3199-4EAB-94E7-2D6D11070E14}" type="slidenum">
              <a:rPr lang="en-US" smtClean="0"/>
              <a:t>22</a:t>
            </a:fld>
            <a:endParaRPr lang="en-US" dirty="0"/>
          </a:p>
        </p:txBody>
      </p:sp>
    </p:spTree>
    <p:extLst>
      <p:ext uri="{BB962C8B-B14F-4D97-AF65-F5344CB8AC3E}">
        <p14:creationId xmlns:p14="http://schemas.microsoft.com/office/powerpoint/2010/main" val="1586807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306715"/>
          </a:xfrm>
        </p:spPr>
        <p:txBody>
          <a:bodyPr>
            <a:normAutofit fontScale="90000"/>
          </a:bodyPr>
          <a:lstStyle/>
          <a:p>
            <a:r>
              <a:rPr lang="en-US" b="1" dirty="0"/>
              <a:t>COMPLETED FORMAT FOR SERVICE DELIVERY STANDARDS WITH EXAMPLE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49164991"/>
              </p:ext>
            </p:extLst>
          </p:nvPr>
        </p:nvGraphicFramePr>
        <p:xfrm>
          <a:off x="1250950" y="1689101"/>
          <a:ext cx="10179050" cy="4956447"/>
        </p:xfrm>
        <a:graphic>
          <a:graphicData uri="http://schemas.openxmlformats.org/drawingml/2006/table">
            <a:tbl>
              <a:tblPr firstRow="1" bandRow="1">
                <a:tableStyleId>{5C22544A-7EE6-4342-B048-85BDC9FD1C3A}</a:tableStyleId>
              </a:tblPr>
              <a:tblGrid>
                <a:gridCol w="895350">
                  <a:extLst>
                    <a:ext uri="{9D8B030D-6E8A-4147-A177-3AD203B41FA5}">
                      <a16:colId xmlns:a16="http://schemas.microsoft.com/office/drawing/2014/main" val="2113949559"/>
                    </a:ext>
                  </a:extLst>
                </a:gridCol>
                <a:gridCol w="1016000">
                  <a:extLst>
                    <a:ext uri="{9D8B030D-6E8A-4147-A177-3AD203B41FA5}">
                      <a16:colId xmlns:a16="http://schemas.microsoft.com/office/drawing/2014/main" val="3703973323"/>
                    </a:ext>
                  </a:extLst>
                </a:gridCol>
                <a:gridCol w="1142365">
                  <a:extLst>
                    <a:ext uri="{9D8B030D-6E8A-4147-A177-3AD203B41FA5}">
                      <a16:colId xmlns:a16="http://schemas.microsoft.com/office/drawing/2014/main" val="2248011751"/>
                    </a:ext>
                  </a:extLst>
                </a:gridCol>
                <a:gridCol w="1017905">
                  <a:extLst>
                    <a:ext uri="{9D8B030D-6E8A-4147-A177-3AD203B41FA5}">
                      <a16:colId xmlns:a16="http://schemas.microsoft.com/office/drawing/2014/main" val="890918703"/>
                    </a:ext>
                  </a:extLst>
                </a:gridCol>
                <a:gridCol w="1017905">
                  <a:extLst>
                    <a:ext uri="{9D8B030D-6E8A-4147-A177-3AD203B41FA5}">
                      <a16:colId xmlns:a16="http://schemas.microsoft.com/office/drawing/2014/main" val="2743042381"/>
                    </a:ext>
                  </a:extLst>
                </a:gridCol>
                <a:gridCol w="1017905">
                  <a:extLst>
                    <a:ext uri="{9D8B030D-6E8A-4147-A177-3AD203B41FA5}">
                      <a16:colId xmlns:a16="http://schemas.microsoft.com/office/drawing/2014/main" val="4291242013"/>
                    </a:ext>
                  </a:extLst>
                </a:gridCol>
                <a:gridCol w="1017905">
                  <a:extLst>
                    <a:ext uri="{9D8B030D-6E8A-4147-A177-3AD203B41FA5}">
                      <a16:colId xmlns:a16="http://schemas.microsoft.com/office/drawing/2014/main" val="1752772133"/>
                    </a:ext>
                  </a:extLst>
                </a:gridCol>
                <a:gridCol w="1017905">
                  <a:extLst>
                    <a:ext uri="{9D8B030D-6E8A-4147-A177-3AD203B41FA5}">
                      <a16:colId xmlns:a16="http://schemas.microsoft.com/office/drawing/2014/main" val="2031276976"/>
                    </a:ext>
                  </a:extLst>
                </a:gridCol>
                <a:gridCol w="1017905">
                  <a:extLst>
                    <a:ext uri="{9D8B030D-6E8A-4147-A177-3AD203B41FA5}">
                      <a16:colId xmlns:a16="http://schemas.microsoft.com/office/drawing/2014/main" val="55401135"/>
                    </a:ext>
                  </a:extLst>
                </a:gridCol>
                <a:gridCol w="1017905">
                  <a:extLst>
                    <a:ext uri="{9D8B030D-6E8A-4147-A177-3AD203B41FA5}">
                      <a16:colId xmlns:a16="http://schemas.microsoft.com/office/drawing/2014/main" val="4158741115"/>
                    </a:ext>
                  </a:extLst>
                </a:gridCol>
              </a:tblGrid>
              <a:tr h="1664607">
                <a:tc>
                  <a:txBody>
                    <a:bodyPr/>
                    <a:lstStyle/>
                    <a:p>
                      <a:pPr marL="0" marR="0">
                        <a:spcBef>
                          <a:spcPts val="0"/>
                        </a:spcBef>
                        <a:spcAft>
                          <a:spcPts val="0"/>
                        </a:spcAft>
                      </a:pPr>
                      <a:r>
                        <a:rPr lang="en-US" sz="1200" b="1" dirty="0">
                          <a:effectLst/>
                          <a:latin typeface="+mn-lt"/>
                          <a:ea typeface="Times New Roman" panose="02020603050405020304" pitchFamily="18" charset="0"/>
                        </a:rPr>
                        <a:t>Strategic Objective</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Output/Service description</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Key Performance Indicator </a:t>
                      </a:r>
                      <a:endParaRPr lang="en-US" sz="1200" dirty="0">
                        <a:effectLst/>
                        <a:latin typeface="+mn-lt"/>
                        <a:ea typeface="Times New Roman" panose="02020603050405020304" pitchFamily="18" charset="0"/>
                      </a:endParaRPr>
                    </a:p>
                    <a:p>
                      <a:pPr marL="0" marR="0">
                        <a:spcBef>
                          <a:spcPts val="0"/>
                        </a:spcBef>
                        <a:spcAft>
                          <a:spcPts val="0"/>
                        </a:spcAft>
                      </a:pPr>
                      <a:r>
                        <a:rPr lang="en-US" sz="1200" b="1" dirty="0">
                          <a:effectLst/>
                          <a:latin typeface="+mn-lt"/>
                        </a:rPr>
                        <a:t>(</a:t>
                      </a:r>
                      <a:r>
                        <a:rPr lang="en-US" sz="1200" dirty="0" smtClean="0">
                          <a:latin typeface="+mn-lt"/>
                        </a:rPr>
                        <a:t>Quantity</a:t>
                      </a:r>
                      <a:r>
                        <a:rPr lang="en-US" sz="1200" dirty="0">
                          <a:latin typeface="+mn-lt"/>
                        </a:rPr>
                        <a:t>,</a:t>
                      </a:r>
                    </a:p>
                    <a:p>
                      <a:pPr marL="0" marR="0">
                        <a:spcBef>
                          <a:spcPts val="0"/>
                        </a:spcBef>
                        <a:spcAft>
                          <a:spcPts val="0"/>
                        </a:spcAft>
                      </a:pPr>
                      <a:r>
                        <a:rPr lang="en-US" sz="1200" dirty="0">
                          <a:latin typeface="+mn-lt"/>
                        </a:rPr>
                        <a:t>Quality,</a:t>
                      </a:r>
                    </a:p>
                    <a:p>
                      <a:pPr marL="0" marR="0">
                        <a:spcBef>
                          <a:spcPts val="0"/>
                        </a:spcBef>
                        <a:spcAft>
                          <a:spcPts val="0"/>
                        </a:spcAft>
                      </a:pPr>
                      <a:r>
                        <a:rPr lang="en-US" sz="1200" dirty="0">
                          <a:latin typeface="+mn-lt"/>
                        </a:rPr>
                        <a:t>Cost, time, process, accessibility  &amp; coverage)</a:t>
                      </a: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Standard </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Target beneficiary of service</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Access criteria to obtain service </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Methodology for providing service</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effectLst/>
                          <a:latin typeface="+mn-lt"/>
                          <a:ea typeface="Times New Roman" panose="02020603050405020304" pitchFamily="18" charset="0"/>
                        </a:rPr>
                        <a:t>In-Puts </a:t>
                      </a:r>
                      <a:endParaRPr lang="en-US" sz="1200" dirty="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a:effectLst/>
                          <a:latin typeface="+mn-lt"/>
                          <a:ea typeface="Times New Roman" panose="02020603050405020304" pitchFamily="18" charset="0"/>
                        </a:rPr>
                        <a:t>User fee/contribution by service recipient</a:t>
                      </a:r>
                      <a:endParaRPr lang="en-US" sz="1200">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b="1" dirty="0">
                          <a:solidFill>
                            <a:schemeClr val="accent1"/>
                          </a:solidFill>
                          <a:effectLst/>
                          <a:highlight>
                            <a:srgbClr val="FFFF00"/>
                          </a:highlight>
                          <a:latin typeface="+mn-lt"/>
                          <a:ea typeface="Times New Roman" panose="02020603050405020304" pitchFamily="18" charset="0"/>
                        </a:rPr>
                        <a:t>Who?</a:t>
                      </a:r>
                      <a:r>
                        <a:rPr lang="en-US" sz="1200" b="1" dirty="0">
                          <a:solidFill>
                            <a:schemeClr val="accent1"/>
                          </a:solidFill>
                          <a:effectLst/>
                          <a:latin typeface="+mn-lt"/>
                          <a:ea typeface="Times New Roman" panose="02020603050405020304" pitchFamily="18" charset="0"/>
                        </a:rPr>
                        <a:t> </a:t>
                      </a:r>
                      <a:endParaRPr lang="en-US" sz="1200" dirty="0">
                        <a:solidFill>
                          <a:schemeClr val="accent1"/>
                        </a:solidFill>
                        <a:effectLst/>
                        <a:latin typeface="+mn-lt"/>
                        <a:ea typeface="Times New Roman" panose="02020603050405020304" pitchFamily="18" charset="0"/>
                      </a:endParaRPr>
                    </a:p>
                    <a:p>
                      <a:pPr marL="0" marR="0">
                        <a:spcBef>
                          <a:spcPts val="0"/>
                        </a:spcBef>
                        <a:spcAft>
                          <a:spcPts val="0"/>
                        </a:spcAft>
                      </a:pPr>
                      <a:r>
                        <a:rPr lang="en-US" sz="1200" b="1" dirty="0">
                          <a:effectLst/>
                          <a:latin typeface="+mn-lt"/>
                          <a:ea typeface="Times New Roman" panose="02020603050405020304" pitchFamily="18" charset="0"/>
                        </a:rPr>
                        <a:t>Responsibility Centre/Service delivery point</a:t>
                      </a:r>
                      <a:endParaRPr lang="en-US" sz="1200" dirty="0">
                        <a:effectLst/>
                        <a:latin typeface="+mn-lt"/>
                        <a:ea typeface="Times New Roman" panose="02020603050405020304" pitchFamily="18" charset="0"/>
                      </a:endParaRPr>
                    </a:p>
                  </a:txBody>
                  <a:tcPr marL="68580" marR="68580" marT="0" marB="0"/>
                </a:tc>
                <a:extLst>
                  <a:ext uri="{0D108BD9-81ED-4DB2-BD59-A6C34878D82A}">
                    <a16:rowId xmlns:a16="http://schemas.microsoft.com/office/drawing/2014/main" val="968856609"/>
                  </a:ext>
                </a:extLst>
              </a:tr>
              <a:tr h="2996292">
                <a:tc>
                  <a:txBody>
                    <a:bodyPr/>
                    <a:lstStyle/>
                    <a:p>
                      <a:pPr marL="0" marR="0">
                        <a:spcBef>
                          <a:spcPts val="0"/>
                        </a:spcBef>
                        <a:spcAft>
                          <a:spcPts val="0"/>
                        </a:spcAft>
                      </a:pPr>
                      <a:r>
                        <a:rPr lang="en-US" sz="1200" dirty="0">
                          <a:effectLst/>
                          <a:latin typeface="+mn-lt"/>
                          <a:ea typeface="Times New Roman" panose="02020603050405020304" pitchFamily="18" charset="0"/>
                        </a:rPr>
                        <a:t>To promptly pay monthly salaries and pensions</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Monthly salary and pension promptly paid</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smtClean="0">
                          <a:latin typeface="+mn-lt"/>
                        </a:rPr>
                        <a:t>Date </a:t>
                      </a:r>
                      <a:r>
                        <a:rPr lang="en-US" sz="1200" dirty="0">
                          <a:latin typeface="+mn-lt"/>
                        </a:rPr>
                        <a:t>of the Processed payroll </a:t>
                      </a:r>
                    </a:p>
                    <a:p>
                      <a:pPr marL="0" marR="0">
                        <a:spcBef>
                          <a:spcPts val="0"/>
                        </a:spcBef>
                        <a:spcAft>
                          <a:spcPts val="0"/>
                        </a:spcAft>
                      </a:pPr>
                      <a:r>
                        <a:rPr lang="en-US" sz="1200" dirty="0">
                          <a:latin typeface="+mn-lt"/>
                        </a:rPr>
                        <a:t> </a:t>
                      </a:r>
                    </a:p>
                    <a:p>
                      <a:pPr marL="0" marR="0">
                        <a:spcBef>
                          <a:spcPts val="0"/>
                        </a:spcBef>
                        <a:spcAft>
                          <a:spcPts val="0"/>
                        </a:spcAft>
                      </a:pPr>
                      <a:r>
                        <a:rPr lang="en-US" sz="1200" dirty="0">
                          <a:latin typeface="+mn-lt"/>
                        </a:rPr>
                        <a:t>No. of staff paid out of expected</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Time- 28</a:t>
                      </a:r>
                      <a:r>
                        <a:rPr lang="en-US" sz="1200" baseline="30000" dirty="0">
                          <a:effectLst/>
                          <a:latin typeface="+mn-lt"/>
                          <a:ea typeface="Times New Roman" panose="02020603050405020304" pitchFamily="18" charset="0"/>
                        </a:rPr>
                        <a:t>th</a:t>
                      </a:r>
                      <a:r>
                        <a:rPr lang="en-US" sz="1200" dirty="0">
                          <a:effectLst/>
                          <a:latin typeface="+mn-lt"/>
                          <a:ea typeface="Times New Roman" panose="02020603050405020304" pitchFamily="18" charset="0"/>
                        </a:rPr>
                        <a:t> day of every month.</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Quality- Accurate salary scale; accurately computed pension</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latin typeface="+mn-lt"/>
                        </a:rPr>
                        <a:t>All the staff </a:t>
                      </a:r>
                      <a:r>
                        <a:rPr lang="en-US" sz="1200" dirty="0" smtClean="0">
                          <a:latin typeface="+mn-lt"/>
                        </a:rPr>
                        <a:t>should be on </a:t>
                      </a:r>
                      <a:r>
                        <a:rPr lang="en-US" sz="1200" dirty="0">
                          <a:latin typeface="+mn-lt"/>
                        </a:rPr>
                        <a:t>the Payroll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All public servants and </a:t>
                      </a:r>
                      <a:r>
                        <a:rPr lang="en-US" sz="1200" dirty="0" smtClean="0">
                          <a:effectLst/>
                          <a:latin typeface="+mn-lt"/>
                          <a:ea typeface="Times New Roman" panose="02020603050405020304" pitchFamily="18" charset="0"/>
                        </a:rPr>
                        <a:t>pensioners.</a:t>
                      </a:r>
                      <a:endParaRPr lang="en-US" sz="1200" dirty="0">
                        <a:effectLst/>
                        <a:latin typeface="+mn-lt"/>
                        <a:ea typeface="Times New Roman" panose="02020603050405020304" pitchFamily="18" charset="0"/>
                      </a:endParaRP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All public servants and </a:t>
                      </a:r>
                      <a:r>
                        <a:rPr lang="en-US" sz="1200" dirty="0" smtClean="0">
                          <a:effectLst/>
                          <a:latin typeface="+mn-lt"/>
                          <a:ea typeface="Times New Roman" panose="02020603050405020304" pitchFamily="18" charset="0"/>
                        </a:rPr>
                        <a:t>pensioners salaries</a:t>
                      </a:r>
                      <a:r>
                        <a:rPr lang="en-US" sz="1200" baseline="0" dirty="0" smtClean="0">
                          <a:effectLst/>
                          <a:latin typeface="+mn-lt"/>
                          <a:ea typeface="Times New Roman" panose="02020603050405020304" pitchFamily="18" charset="0"/>
                        </a:rPr>
                        <a:t> and pensions paid through their bank accounts</a:t>
                      </a:r>
                      <a:endParaRPr lang="en-US" sz="1200" dirty="0">
                        <a:effectLst/>
                        <a:latin typeface="+mn-lt"/>
                        <a:ea typeface="Times New Roman" panose="02020603050405020304" pitchFamily="18" charset="0"/>
                      </a:endParaRP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smtClean="0">
                          <a:effectLst/>
                          <a:latin typeface="+mn-lt"/>
                          <a:ea typeface="Times New Roman" panose="02020603050405020304" pitchFamily="18" charset="0"/>
                        </a:rPr>
                        <a:t>Through the IPPS</a:t>
                      </a:r>
                      <a:r>
                        <a:rPr lang="en-US" sz="1200" baseline="0" dirty="0" smtClean="0">
                          <a:effectLst/>
                          <a:latin typeface="+mn-lt"/>
                          <a:ea typeface="Times New Roman" panose="02020603050405020304" pitchFamily="18" charset="0"/>
                        </a:rPr>
                        <a:t> by </a:t>
                      </a:r>
                      <a:r>
                        <a:rPr lang="en-US" sz="1200" dirty="0" smtClean="0">
                          <a:effectLst/>
                          <a:latin typeface="+mn-lt"/>
                          <a:ea typeface="Times New Roman" panose="02020603050405020304" pitchFamily="18" charset="0"/>
                        </a:rPr>
                        <a:t>EFT direct </a:t>
                      </a:r>
                      <a:r>
                        <a:rPr lang="en-US" sz="1200" dirty="0">
                          <a:effectLst/>
                          <a:latin typeface="+mn-lt"/>
                          <a:ea typeface="Times New Roman" panose="02020603050405020304" pitchFamily="18" charset="0"/>
                        </a:rPr>
                        <a:t>transfer to individual staff/pensioners bank accounts.</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Computerized payroll system</a:t>
                      </a:r>
                      <a:r>
                        <a:rPr lang="en-US" sz="1200" dirty="0" smtClean="0">
                          <a:effectLst/>
                          <a:latin typeface="+mn-lt"/>
                          <a:ea typeface="Times New Roman" panose="02020603050405020304" pitchFamily="18" charset="0"/>
                        </a:rPr>
                        <a:t>.</a:t>
                      </a:r>
                    </a:p>
                    <a:p>
                      <a:pPr marL="0" marR="0">
                        <a:spcBef>
                          <a:spcPts val="0"/>
                        </a:spcBef>
                        <a:spcAft>
                          <a:spcPts val="0"/>
                        </a:spcAft>
                      </a:pPr>
                      <a:r>
                        <a:rPr lang="en-US" sz="1200" dirty="0" smtClean="0">
                          <a:solidFill>
                            <a:schemeClr val="tx1"/>
                          </a:solidFill>
                          <a:effectLst/>
                          <a:latin typeface="+mn-lt"/>
                          <a:ea typeface="Times New Roman" panose="02020603050405020304" pitchFamily="18" charset="0"/>
                        </a:rPr>
                        <a:t>Wage bill,</a:t>
                      </a:r>
                      <a:r>
                        <a:rPr lang="en-US" sz="1200" baseline="0" dirty="0" smtClean="0">
                          <a:solidFill>
                            <a:schemeClr val="tx1"/>
                          </a:solidFill>
                          <a:effectLst/>
                          <a:latin typeface="+mn-lt"/>
                          <a:ea typeface="Times New Roman" panose="02020603050405020304" pitchFamily="18" charset="0"/>
                        </a:rPr>
                        <a:t> </a:t>
                      </a:r>
                      <a:r>
                        <a:rPr lang="en-US" sz="1200" dirty="0" smtClean="0">
                          <a:solidFill>
                            <a:schemeClr val="tx1"/>
                          </a:solidFill>
                          <a:effectLst/>
                          <a:latin typeface="+mn-lt"/>
                          <a:ea typeface="Times New Roman" panose="02020603050405020304" pitchFamily="18" charset="0"/>
                        </a:rPr>
                        <a:t>proper appointment</a:t>
                      </a:r>
                      <a:r>
                        <a:rPr lang="en-US" sz="1200" baseline="0" dirty="0" smtClean="0">
                          <a:solidFill>
                            <a:schemeClr val="tx1"/>
                          </a:solidFill>
                          <a:effectLst/>
                          <a:latin typeface="+mn-lt"/>
                          <a:ea typeface="Times New Roman" panose="02020603050405020304" pitchFamily="18" charset="0"/>
                        </a:rPr>
                        <a:t> documents </a:t>
                      </a:r>
                      <a:endParaRPr lang="en-US" sz="1200" dirty="0">
                        <a:solidFill>
                          <a:schemeClr val="tx1"/>
                        </a:solidFill>
                        <a:effectLst/>
                        <a:latin typeface="+mn-lt"/>
                        <a:ea typeface="Times New Roman" panose="02020603050405020304" pitchFamily="18" charset="0"/>
                      </a:endParaRPr>
                    </a:p>
                    <a:p>
                      <a:pPr marL="0" marR="0">
                        <a:spcBef>
                          <a:spcPts val="0"/>
                        </a:spcBef>
                        <a:spcAft>
                          <a:spcPts val="0"/>
                        </a:spcAft>
                      </a:pPr>
                      <a:r>
                        <a:rPr lang="en-US" sz="1200" dirty="0">
                          <a:solidFill>
                            <a:srgbClr val="FF0000"/>
                          </a:solidFill>
                          <a:effectLst/>
                          <a:latin typeface="+mn-lt"/>
                          <a:ea typeface="Times New Roman" panose="02020603050405020304" pitchFamily="18" charset="0"/>
                        </a:rPr>
                        <a:t> </a:t>
                      </a:r>
                    </a:p>
                    <a:p>
                      <a:pPr marL="0" marR="0">
                        <a:spcBef>
                          <a:spcPts val="0"/>
                        </a:spcBef>
                        <a:spcAft>
                          <a:spcPts val="0"/>
                        </a:spcAft>
                      </a:pPr>
                      <a:r>
                        <a:rPr lang="en-US" sz="1200" dirty="0">
                          <a:effectLst/>
                          <a:latin typeface="+mn-lt"/>
                          <a:ea typeface="Times New Roman" panose="02020603050405020304" pitchFamily="18" charset="0"/>
                        </a:rPr>
                        <a:t> </a:t>
                      </a: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Within operational costs of an </a:t>
                      </a:r>
                      <a:r>
                        <a:rPr lang="en-US" sz="1200" dirty="0" smtClean="0">
                          <a:effectLst/>
                          <a:latin typeface="+mn-lt"/>
                          <a:ea typeface="Times New Roman" panose="02020603050405020304" pitchFamily="18" charset="0"/>
                        </a:rPr>
                        <a:t>MDA/LG</a:t>
                      </a:r>
                    </a:p>
                    <a:p>
                      <a:pPr marL="0" marR="0">
                        <a:spcBef>
                          <a:spcPts val="0"/>
                        </a:spcBef>
                        <a:spcAft>
                          <a:spcPts val="0"/>
                        </a:spcAft>
                      </a:pPr>
                      <a:endParaRPr lang="en-US" sz="1200" dirty="0" smtClean="0">
                        <a:effectLst/>
                        <a:latin typeface="+mn-lt"/>
                        <a:ea typeface="Times New Roman" panose="02020603050405020304" pitchFamily="18" charset="0"/>
                      </a:endParaRPr>
                    </a:p>
                    <a:p>
                      <a:pPr marL="0" marR="0">
                        <a:spcBef>
                          <a:spcPts val="0"/>
                        </a:spcBef>
                        <a:spcAft>
                          <a:spcPts val="0"/>
                        </a:spcAft>
                      </a:pPr>
                      <a:r>
                        <a:rPr lang="en-US" sz="1200" dirty="0" smtClean="0">
                          <a:solidFill>
                            <a:schemeClr val="tx1"/>
                          </a:solidFill>
                          <a:effectLst/>
                          <a:latin typeface="+mn-lt"/>
                          <a:ea typeface="Times New Roman" panose="02020603050405020304" pitchFamily="18" charset="0"/>
                        </a:rPr>
                        <a:t>No user fees </a:t>
                      </a:r>
                      <a:endParaRPr lang="en-US" sz="1200" dirty="0">
                        <a:solidFill>
                          <a:schemeClr val="tx1"/>
                        </a:solidFill>
                        <a:effectLst/>
                        <a:latin typeface="+mn-lt"/>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latin typeface="+mn-lt"/>
                          <a:ea typeface="Times New Roman" panose="02020603050405020304" pitchFamily="18" charset="0"/>
                        </a:rPr>
                        <a:t>All MDAs and LGs, MoPS, and MoFPED</a:t>
                      </a:r>
                    </a:p>
                  </a:txBody>
                  <a:tcPr marL="68580" marR="68580" marT="0" marB="0"/>
                </a:tc>
                <a:extLst>
                  <a:ext uri="{0D108BD9-81ED-4DB2-BD59-A6C34878D82A}">
                    <a16:rowId xmlns:a16="http://schemas.microsoft.com/office/drawing/2014/main" val="2929845471"/>
                  </a:ext>
                </a:extLst>
              </a:tr>
            </a:tbl>
          </a:graphicData>
        </a:graphic>
      </p:graphicFrame>
    </p:spTree>
    <p:extLst>
      <p:ext uri="{BB962C8B-B14F-4D97-AF65-F5344CB8AC3E}">
        <p14:creationId xmlns:p14="http://schemas.microsoft.com/office/powerpoint/2010/main" val="33847739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75C6B8-6128-431E-9C3E-41F0FE26B4C1}"/>
              </a:ext>
            </a:extLst>
          </p:cNvPr>
          <p:cNvSpPr/>
          <p:nvPr/>
        </p:nvSpPr>
        <p:spPr>
          <a:xfrm>
            <a:off x="1447800" y="838201"/>
            <a:ext cx="9931400" cy="5909310"/>
          </a:xfrm>
          <a:prstGeom prst="rect">
            <a:avLst/>
          </a:prstGeom>
        </p:spPr>
        <p:txBody>
          <a:bodyPr wrap="square">
            <a:spAutoFit/>
          </a:bodyPr>
          <a:lstStyle/>
          <a:p>
            <a:r>
              <a:rPr lang="en-US" dirty="0">
                <a:solidFill>
                  <a:srgbClr val="000000"/>
                </a:solidFill>
                <a:latin typeface="Times New Roman" panose="02020603050405020304" pitchFamily="18" charset="0"/>
                <a:ea typeface="Times New Roman" panose="02020603050405020304" pitchFamily="18" charset="0"/>
              </a:rPr>
              <a:t>	</a:t>
            </a:r>
          </a:p>
          <a:p>
            <a:r>
              <a:rPr lang="en-US" sz="2400" b="1" dirty="0">
                <a:solidFill>
                  <a:srgbClr val="000000"/>
                </a:solidFill>
                <a:latin typeface="Times New Roman" panose="02020603050405020304" pitchFamily="18" charset="0"/>
                <a:ea typeface="Times New Roman" panose="02020603050405020304" pitchFamily="18" charset="0"/>
              </a:rPr>
              <a:t>	</a:t>
            </a:r>
            <a:r>
              <a:rPr lang="en-US" sz="3600" b="1" dirty="0">
                <a:solidFill>
                  <a:srgbClr val="000000"/>
                </a:solidFill>
                <a:latin typeface="+mj-lt"/>
                <a:ea typeface="Times New Roman" panose="02020603050405020304" pitchFamily="18" charset="0"/>
              </a:rPr>
              <a:t>COSTING OF SDS</a:t>
            </a:r>
          </a:p>
          <a:p>
            <a:endParaRPr lang="en-US" dirty="0">
              <a:solidFill>
                <a:srgbClr val="000000"/>
              </a:solidFill>
              <a:latin typeface="Times New Roman" panose="02020603050405020304" pitchFamily="18" charset="0"/>
              <a:ea typeface="Times New Roman" panose="02020603050405020304" pitchFamily="18" charset="0"/>
            </a:endParaRPr>
          </a:p>
          <a:p>
            <a:r>
              <a:rPr lang="en-US" dirty="0">
                <a:solidFill>
                  <a:srgbClr val="000000"/>
                </a:solidFill>
                <a:ea typeface="Times New Roman" panose="02020603050405020304" pitchFamily="18" charset="0"/>
              </a:rPr>
              <a:t>In furtherance of the principles that underpin the Budget Transparency Initiative of Government, one of the objectives of the </a:t>
            </a:r>
            <a:r>
              <a:rPr lang="en-US" dirty="0" smtClean="0">
                <a:solidFill>
                  <a:srgbClr val="000000"/>
                </a:solidFill>
                <a:ea typeface="Times New Roman" panose="02020603050405020304" pitchFamily="18" charset="0"/>
              </a:rPr>
              <a:t>service delivery </a:t>
            </a:r>
            <a:r>
              <a:rPr lang="en-US" dirty="0">
                <a:solidFill>
                  <a:srgbClr val="000000"/>
                </a:solidFill>
                <a:ea typeface="Times New Roman" panose="02020603050405020304" pitchFamily="18" charset="0"/>
              </a:rPr>
              <a:t>standards initiative </a:t>
            </a:r>
            <a:r>
              <a:rPr lang="en-US" dirty="0" smtClean="0">
                <a:solidFill>
                  <a:srgbClr val="000000"/>
                </a:solidFill>
                <a:ea typeface="Times New Roman" panose="02020603050405020304" pitchFamily="18" charset="0"/>
              </a:rPr>
              <a:t>was </a:t>
            </a:r>
            <a:r>
              <a:rPr lang="en-US" dirty="0">
                <a:solidFill>
                  <a:srgbClr val="000000"/>
                </a:solidFill>
                <a:ea typeface="Times New Roman" panose="02020603050405020304" pitchFamily="18" charset="0"/>
              </a:rPr>
              <a:t>to promote a client-oriented approach and transparency to providing services to the public</a:t>
            </a:r>
          </a:p>
          <a:p>
            <a:endParaRPr lang="en-US" dirty="0">
              <a:solidFill>
                <a:srgbClr val="000000"/>
              </a:solidFill>
            </a:endParaRPr>
          </a:p>
          <a:p>
            <a:r>
              <a:rPr lang="en-US" dirty="0"/>
              <a:t>With relevant cost information, the expectations of service users and their preferences on service delivery may be made realistic and consistent with what Government can produce. For service users to have realistic expectations of the services they receive therefore , there was need to make them aware of the costs  associated with the services.</a:t>
            </a:r>
            <a:endParaRPr lang="en-GB" dirty="0"/>
          </a:p>
          <a:p>
            <a:endParaRPr lang="en-US" dirty="0"/>
          </a:p>
          <a:p>
            <a:r>
              <a:rPr lang="en-US" dirty="0"/>
              <a:t>A common framework for all MDAs/LGs to promote responsiveness, transparency, accountability, uniformity and equity in allocation of resources and delivery of services has now been developed</a:t>
            </a:r>
          </a:p>
          <a:p>
            <a:endParaRPr lang="en-US" dirty="0"/>
          </a:p>
          <a:p>
            <a:r>
              <a:rPr lang="en-US" dirty="0">
                <a:solidFill>
                  <a:srgbClr val="000000"/>
                </a:solidFill>
                <a:ea typeface="SimSun" panose="02010600030101010101" pitchFamily="2" charset="-122"/>
              </a:rPr>
              <a:t>Costed SDS provide an estimate of what is required to meet or ensure compliance with the set standards if the Government is to achieve equity in allocation of resources.</a:t>
            </a:r>
          </a:p>
          <a:p>
            <a:endParaRPr lang="en-US" dirty="0"/>
          </a:p>
          <a:p>
            <a:endParaRPr lang="en-US" dirty="0"/>
          </a:p>
          <a:p>
            <a:endParaRPr lang="en-GB" dirty="0"/>
          </a:p>
        </p:txBody>
      </p:sp>
      <p:sp>
        <p:nvSpPr>
          <p:cNvPr id="3" name="Slide Number Placeholder 2"/>
          <p:cNvSpPr>
            <a:spLocks noGrp="1"/>
          </p:cNvSpPr>
          <p:nvPr>
            <p:ph type="sldNum" sz="quarter" idx="12"/>
          </p:nvPr>
        </p:nvSpPr>
        <p:spPr/>
        <p:txBody>
          <a:bodyPr/>
          <a:lstStyle/>
          <a:p>
            <a:fld id="{71766878-3199-4EAB-94E7-2D6D11070E14}" type="slidenum">
              <a:rPr lang="en-US" smtClean="0"/>
              <a:t>24</a:t>
            </a:fld>
            <a:endParaRPr lang="en-US" dirty="0"/>
          </a:p>
        </p:txBody>
      </p:sp>
    </p:spTree>
    <p:extLst>
      <p:ext uri="{BB962C8B-B14F-4D97-AF65-F5344CB8AC3E}">
        <p14:creationId xmlns:p14="http://schemas.microsoft.com/office/powerpoint/2010/main" val="40147331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5EC5617-2957-4B1C-9276-02E6EB6B5BF1}"/>
              </a:ext>
            </a:extLst>
          </p:cNvPr>
          <p:cNvSpPr/>
          <p:nvPr/>
        </p:nvSpPr>
        <p:spPr>
          <a:xfrm>
            <a:off x="1236132" y="601132"/>
            <a:ext cx="10193867" cy="4408002"/>
          </a:xfrm>
          <a:prstGeom prst="rect">
            <a:avLst/>
          </a:prstGeom>
        </p:spPr>
        <p:txBody>
          <a:bodyPr wrap="square">
            <a:spAutoFit/>
          </a:bodyPr>
          <a:lstStyle/>
          <a:p>
            <a:pPr algn="just">
              <a:lnSpc>
                <a:spcPct val="107000"/>
              </a:lnSpc>
              <a:spcAft>
                <a:spcPts val="800"/>
              </a:spcAft>
            </a:pPr>
            <a:r>
              <a:rPr lang="en-US" dirty="0"/>
              <a:t>The initiative for costing service delivery standards is key in operationalizing section 7 (1) (a) of the Public Service Act, 2008 and Section 94 of the Local Government Act, CAP 243 and Delivering on the Key reform under each of the 18 programmes of the NDP111.</a:t>
            </a:r>
            <a:endParaRPr lang="en-GB" dirty="0"/>
          </a:p>
          <a:p>
            <a:endParaRPr lang="en-US" dirty="0"/>
          </a:p>
          <a:p>
            <a:r>
              <a:rPr lang="en-US" dirty="0"/>
              <a:t>Specifically, costing the set standards would : </a:t>
            </a:r>
          </a:p>
          <a:p>
            <a:endParaRPr lang="en-GB" dirty="0"/>
          </a:p>
          <a:p>
            <a:pPr marL="400050" lvl="0" indent="-400050">
              <a:buFont typeface="+mj-lt"/>
              <a:buAutoNum type="romanLcPeriod"/>
            </a:pPr>
            <a:r>
              <a:rPr lang="en-US" dirty="0"/>
              <a:t>Provide a yardstick for developing Institutional plans &amp; budgets, client charters, man-power forecasts and framework for inspection, monitoring &amp; evaluation. </a:t>
            </a:r>
            <a:endParaRPr lang="en-GB" dirty="0"/>
          </a:p>
          <a:p>
            <a:pPr marL="400050" lvl="0" indent="-400050">
              <a:buFont typeface="+mj-lt"/>
              <a:buAutoNum type="romanLcPeriod"/>
            </a:pPr>
            <a:r>
              <a:rPr lang="en-US" dirty="0"/>
              <a:t>Determine the minimum budgets /cost for providing a service </a:t>
            </a:r>
            <a:endParaRPr lang="en-GB" dirty="0"/>
          </a:p>
          <a:p>
            <a:pPr marL="400050" lvl="0" indent="-400050">
              <a:buFont typeface="+mj-lt"/>
              <a:buAutoNum type="romanLcPeriod"/>
            </a:pPr>
            <a:r>
              <a:rPr lang="en-US" dirty="0"/>
              <a:t>Empower service recipients and communities to demand for services which are due to them at the appropriate standard, cost and provide a basis upon which levels of satisfaction with standards can be evaluated. </a:t>
            </a:r>
            <a:endParaRPr lang="en-GB" dirty="0"/>
          </a:p>
          <a:p>
            <a:pPr marL="400050" lvl="0" indent="-400050">
              <a:buFont typeface="+mj-lt"/>
              <a:buAutoNum type="romanLcPeriod"/>
            </a:pPr>
            <a:r>
              <a:rPr lang="en-US" dirty="0"/>
              <a:t>Provide a basis for the review of management systems and processes. </a:t>
            </a:r>
            <a:endParaRPr lang="en-GB" dirty="0"/>
          </a:p>
          <a:p>
            <a:pPr marL="400050" lvl="0" indent="-400050">
              <a:buFont typeface="+mj-lt"/>
              <a:buAutoNum type="romanLcPeriod"/>
            </a:pPr>
            <a:r>
              <a:rPr lang="en-US" dirty="0"/>
              <a:t>Enforce quality assurance and compliance mechanisms for service delivery against local, national and international standards and best practices. </a:t>
            </a:r>
            <a:endParaRPr lang="en-GB" dirty="0"/>
          </a:p>
        </p:txBody>
      </p:sp>
      <p:sp>
        <p:nvSpPr>
          <p:cNvPr id="3" name="Slide Number Placeholder 2"/>
          <p:cNvSpPr>
            <a:spLocks noGrp="1"/>
          </p:cNvSpPr>
          <p:nvPr>
            <p:ph type="sldNum" sz="quarter" idx="12"/>
          </p:nvPr>
        </p:nvSpPr>
        <p:spPr/>
        <p:txBody>
          <a:bodyPr/>
          <a:lstStyle/>
          <a:p>
            <a:fld id="{71766878-3199-4EAB-94E7-2D6D11070E14}" type="slidenum">
              <a:rPr lang="en-US" smtClean="0"/>
              <a:t>25</a:t>
            </a:fld>
            <a:endParaRPr lang="en-US" dirty="0"/>
          </a:p>
        </p:txBody>
      </p:sp>
    </p:spTree>
    <p:extLst>
      <p:ext uri="{BB962C8B-B14F-4D97-AF65-F5344CB8AC3E}">
        <p14:creationId xmlns:p14="http://schemas.microsoft.com/office/powerpoint/2010/main" val="3100749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B47F2-4052-4CCE-BCF8-FF0C45AB3CF2}"/>
              </a:ext>
            </a:extLst>
          </p:cNvPr>
          <p:cNvSpPr>
            <a:spLocks noGrp="1"/>
          </p:cNvSpPr>
          <p:nvPr>
            <p:ph type="title"/>
          </p:nvPr>
        </p:nvSpPr>
        <p:spPr>
          <a:xfrm>
            <a:off x="1251678" y="382385"/>
            <a:ext cx="10178322" cy="963815"/>
          </a:xfrm>
        </p:spPr>
        <p:txBody>
          <a:bodyPr/>
          <a:lstStyle/>
          <a:p>
            <a:r>
              <a:rPr lang="en-US" sz="3600" dirty="0"/>
              <a:t>PROGRESS</a:t>
            </a:r>
            <a:r>
              <a:rPr lang="en-US" dirty="0"/>
              <a:t>  </a:t>
            </a:r>
            <a:endParaRPr lang="en-GB" dirty="0"/>
          </a:p>
        </p:txBody>
      </p:sp>
      <p:sp>
        <p:nvSpPr>
          <p:cNvPr id="3" name="Content Placeholder 2">
            <a:extLst>
              <a:ext uri="{FF2B5EF4-FFF2-40B4-BE49-F238E27FC236}">
                <a16:creationId xmlns:a16="http://schemas.microsoft.com/office/drawing/2014/main" id="{89A387FD-1B08-4C9B-8C61-AFFCA018254D}"/>
              </a:ext>
            </a:extLst>
          </p:cNvPr>
          <p:cNvSpPr>
            <a:spLocks noGrp="1"/>
          </p:cNvSpPr>
          <p:nvPr>
            <p:ph idx="1"/>
          </p:nvPr>
        </p:nvSpPr>
        <p:spPr>
          <a:xfrm>
            <a:off x="1251678" y="1346200"/>
            <a:ext cx="10178322" cy="4516459"/>
          </a:xfrm>
        </p:spPr>
        <p:txBody>
          <a:bodyPr>
            <a:normAutofit/>
          </a:bodyPr>
          <a:lstStyle/>
          <a:p>
            <a:r>
              <a:rPr lang="en-US" sz="1800" dirty="0">
                <a:solidFill>
                  <a:schemeClr val="tx1"/>
                </a:solidFill>
              </a:rPr>
              <a:t>The Ministry of Public Service supported various MDAs to document their service delivery standards which were validated with </a:t>
            </a:r>
            <a:r>
              <a:rPr lang="en-US" sz="1800" dirty="0" smtClean="0">
                <a:solidFill>
                  <a:schemeClr val="tx1"/>
                </a:solidFill>
              </a:rPr>
              <a:t>stakeholders at </a:t>
            </a:r>
            <a:r>
              <a:rPr lang="en-US" sz="1800" dirty="0">
                <a:solidFill>
                  <a:schemeClr val="tx1"/>
                </a:solidFill>
              </a:rPr>
              <a:t>a workshop in held in 2020 and a compendium  for SDS was </a:t>
            </a:r>
            <a:r>
              <a:rPr lang="en-US" sz="1800" dirty="0" smtClean="0">
                <a:solidFill>
                  <a:schemeClr val="tx1"/>
                </a:solidFill>
              </a:rPr>
              <a:t>published.</a:t>
            </a:r>
            <a:endParaRPr lang="en-US" sz="1800" dirty="0">
              <a:solidFill>
                <a:schemeClr val="tx1"/>
              </a:solidFill>
            </a:endParaRPr>
          </a:p>
          <a:p>
            <a:r>
              <a:rPr lang="en-US" sz="1800" dirty="0">
                <a:solidFill>
                  <a:schemeClr val="tx1"/>
                </a:solidFill>
              </a:rPr>
              <a:t>The Ministry of Public Service with support from the EU and the Resource Enhancement and Accountability Program (REAP) and the Ministry of Local Government,  documented and  validated SDS for the </a:t>
            </a:r>
            <a:r>
              <a:rPr lang="en-US" sz="1800" dirty="0" smtClean="0">
                <a:solidFill>
                  <a:schemeClr val="tx1"/>
                </a:solidFill>
              </a:rPr>
              <a:t>nine (9) </a:t>
            </a:r>
            <a:r>
              <a:rPr lang="en-US" sz="1800" dirty="0">
                <a:solidFill>
                  <a:schemeClr val="tx1"/>
                </a:solidFill>
              </a:rPr>
              <a:t>service </a:t>
            </a:r>
            <a:r>
              <a:rPr lang="en-US" sz="1800" dirty="0" smtClean="0">
                <a:solidFill>
                  <a:schemeClr val="tx1"/>
                </a:solidFill>
              </a:rPr>
              <a:t>areas </a:t>
            </a:r>
            <a:r>
              <a:rPr lang="en-US" sz="1800" dirty="0" err="1" smtClean="0">
                <a:solidFill>
                  <a:schemeClr val="tx1"/>
                </a:solidFill>
              </a:rPr>
              <a:t>i.e</a:t>
            </a:r>
            <a:r>
              <a:rPr lang="en-US" sz="1800" dirty="0" smtClean="0">
                <a:solidFill>
                  <a:schemeClr val="tx1"/>
                </a:solidFill>
              </a:rPr>
              <a:t> </a:t>
            </a:r>
            <a:r>
              <a:rPr lang="en-US" sz="1800" dirty="0" smtClean="0">
                <a:solidFill>
                  <a:srgbClr val="FF0000"/>
                </a:solidFill>
              </a:rPr>
              <a:t>Health</a:t>
            </a:r>
            <a:r>
              <a:rPr lang="en-US" sz="1800" dirty="0">
                <a:solidFill>
                  <a:srgbClr val="FF0000"/>
                </a:solidFill>
              </a:rPr>
              <a:t>, Water,  Works, Lands,  Community </a:t>
            </a:r>
            <a:r>
              <a:rPr lang="en-US" sz="1800" dirty="0" smtClean="0">
                <a:solidFill>
                  <a:srgbClr val="FF0000"/>
                </a:solidFill>
              </a:rPr>
              <a:t>Services</a:t>
            </a:r>
            <a:r>
              <a:rPr lang="en-US" sz="1800" dirty="0">
                <a:solidFill>
                  <a:srgbClr val="FF0000"/>
                </a:solidFill>
              </a:rPr>
              <a:t>,   Education, Public Administration and Management, Agriculture and Local Economic </a:t>
            </a:r>
            <a:r>
              <a:rPr lang="en-US" sz="1800" dirty="0" smtClean="0">
                <a:solidFill>
                  <a:srgbClr val="FF0000"/>
                </a:solidFill>
              </a:rPr>
              <a:t>Development.</a:t>
            </a:r>
            <a:endParaRPr lang="en-US" sz="1800" dirty="0">
              <a:solidFill>
                <a:schemeClr val="tx1"/>
              </a:solidFill>
            </a:endParaRPr>
          </a:p>
          <a:p>
            <a:r>
              <a:rPr lang="en-US" sz="1800" dirty="0">
                <a:solidFill>
                  <a:schemeClr val="tx1"/>
                </a:solidFill>
              </a:rPr>
              <a:t>EU and REAP </a:t>
            </a:r>
            <a:r>
              <a:rPr lang="en-US" sz="1800" dirty="0" smtClean="0">
                <a:solidFill>
                  <a:schemeClr val="tx1"/>
                </a:solidFill>
              </a:rPr>
              <a:t>supported </a:t>
            </a:r>
            <a:r>
              <a:rPr lang="en-US" sz="1800" dirty="0">
                <a:solidFill>
                  <a:schemeClr val="tx1"/>
                </a:solidFill>
              </a:rPr>
              <a:t>the </a:t>
            </a:r>
            <a:r>
              <a:rPr lang="en-US" sz="1800" dirty="0" smtClean="0">
                <a:solidFill>
                  <a:schemeClr val="tx1"/>
                </a:solidFill>
              </a:rPr>
              <a:t>costing  and dissemination </a:t>
            </a:r>
            <a:r>
              <a:rPr lang="en-US" sz="1800" dirty="0">
                <a:solidFill>
                  <a:schemeClr val="tx1"/>
                </a:solidFill>
              </a:rPr>
              <a:t>processes in respect to these 9 service areas for Local </a:t>
            </a:r>
            <a:r>
              <a:rPr lang="en-US" sz="1800" dirty="0" smtClean="0">
                <a:solidFill>
                  <a:schemeClr val="tx1"/>
                </a:solidFill>
              </a:rPr>
              <a:t>Governments</a:t>
            </a:r>
          </a:p>
          <a:p>
            <a:r>
              <a:rPr lang="en-US" sz="1800" dirty="0" smtClean="0">
                <a:solidFill>
                  <a:schemeClr val="tx1"/>
                </a:solidFill>
              </a:rPr>
              <a:t>Dissemination was done in Mbale and </a:t>
            </a:r>
            <a:r>
              <a:rPr lang="en-US" sz="1800" dirty="0" err="1" smtClean="0">
                <a:solidFill>
                  <a:schemeClr val="tx1"/>
                </a:solidFill>
              </a:rPr>
              <a:t>Masaka</a:t>
            </a:r>
            <a:r>
              <a:rPr lang="en-US" sz="1800" dirty="0" smtClean="0">
                <a:solidFill>
                  <a:schemeClr val="tx1"/>
                </a:solidFill>
              </a:rPr>
              <a:t> cities from 27</a:t>
            </a:r>
            <a:r>
              <a:rPr lang="en-US" sz="1800" baseline="30000" dirty="0" smtClean="0">
                <a:solidFill>
                  <a:schemeClr val="tx1"/>
                </a:solidFill>
              </a:rPr>
              <a:t>th</a:t>
            </a:r>
            <a:r>
              <a:rPr lang="en-US" sz="1800" dirty="0" smtClean="0">
                <a:solidFill>
                  <a:schemeClr val="tx1"/>
                </a:solidFill>
              </a:rPr>
              <a:t> to 28</a:t>
            </a:r>
            <a:r>
              <a:rPr lang="en-US" sz="1800" baseline="30000" dirty="0" smtClean="0">
                <a:solidFill>
                  <a:schemeClr val="tx1"/>
                </a:solidFill>
              </a:rPr>
              <a:t>th</a:t>
            </a:r>
            <a:r>
              <a:rPr lang="en-US" sz="1800" dirty="0" smtClean="0">
                <a:solidFill>
                  <a:schemeClr val="tx1"/>
                </a:solidFill>
              </a:rPr>
              <a:t> June 2024 and it drew participants from </a:t>
            </a:r>
            <a:r>
              <a:rPr lang="en-US" dirty="0" smtClean="0">
                <a:solidFill>
                  <a:schemeClr val="tx1"/>
                </a:solidFill>
              </a:rPr>
              <a:t>82 DLGs, 22 </a:t>
            </a:r>
            <a:r>
              <a:rPr lang="en-US" dirty="0">
                <a:solidFill>
                  <a:schemeClr val="tx1"/>
                </a:solidFill>
              </a:rPr>
              <a:t>MCs and </a:t>
            </a:r>
            <a:r>
              <a:rPr lang="en-US" dirty="0" smtClean="0">
                <a:solidFill>
                  <a:schemeClr val="tx1"/>
                </a:solidFill>
              </a:rPr>
              <a:t>5 cities. The Ministry of Public service has planned other regional dissemination workshops to cover the remaining 53 DLGs, 9MCs and 5 cities</a:t>
            </a:r>
            <a:endParaRPr lang="en-US" dirty="0">
              <a:solidFill>
                <a:schemeClr val="tx1"/>
              </a:solidFill>
            </a:endParaRPr>
          </a:p>
          <a:p>
            <a:endParaRPr lang="en-US" sz="1800" b="1" dirty="0">
              <a:solidFill>
                <a:schemeClr val="tx1"/>
              </a:solidFill>
            </a:endParaRPr>
          </a:p>
        </p:txBody>
      </p:sp>
      <p:sp>
        <p:nvSpPr>
          <p:cNvPr id="4" name="Slide Number Placeholder 3"/>
          <p:cNvSpPr>
            <a:spLocks noGrp="1"/>
          </p:cNvSpPr>
          <p:nvPr>
            <p:ph type="sldNum" sz="quarter" idx="12"/>
          </p:nvPr>
        </p:nvSpPr>
        <p:spPr/>
        <p:txBody>
          <a:bodyPr/>
          <a:lstStyle/>
          <a:p>
            <a:fld id="{71766878-3199-4EAB-94E7-2D6D11070E14}" type="slidenum">
              <a:rPr lang="en-US" smtClean="0"/>
              <a:t>26</a:t>
            </a:fld>
            <a:endParaRPr lang="en-US" dirty="0"/>
          </a:p>
        </p:txBody>
      </p:sp>
    </p:spTree>
    <p:extLst>
      <p:ext uri="{BB962C8B-B14F-4D97-AF65-F5344CB8AC3E}">
        <p14:creationId xmlns:p14="http://schemas.microsoft.com/office/powerpoint/2010/main" val="2519256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1FCA4B-BE25-4621-856F-4AA6ED2779B6}"/>
              </a:ext>
            </a:extLst>
          </p:cNvPr>
          <p:cNvSpPr>
            <a:spLocks noGrp="1"/>
          </p:cNvSpPr>
          <p:nvPr>
            <p:ph type="title"/>
          </p:nvPr>
        </p:nvSpPr>
        <p:spPr>
          <a:xfrm>
            <a:off x="1337732" y="153785"/>
            <a:ext cx="10092267" cy="608215"/>
          </a:xfrm>
        </p:spPr>
        <p:txBody>
          <a:bodyPr>
            <a:normAutofit/>
          </a:bodyPr>
          <a:lstStyle/>
          <a:p>
            <a:r>
              <a:rPr lang="en-US" sz="2800" b="1" dirty="0"/>
              <a:t>EXAMPLE OF COSTED SERVICE DELIVERY STANDARD </a:t>
            </a:r>
            <a:endParaRPr lang="en-GB" sz="2800" dirty="0"/>
          </a:p>
        </p:txBody>
      </p:sp>
      <p:graphicFrame>
        <p:nvGraphicFramePr>
          <p:cNvPr id="6" name="Content Placeholder 5">
            <a:extLst>
              <a:ext uri="{FF2B5EF4-FFF2-40B4-BE49-F238E27FC236}">
                <a16:creationId xmlns:a16="http://schemas.microsoft.com/office/drawing/2014/main" id="{8AD54947-031A-4363-8ECD-1E6C64039960}"/>
              </a:ext>
            </a:extLst>
          </p:cNvPr>
          <p:cNvGraphicFramePr>
            <a:graphicFrameLocks noGrp="1"/>
          </p:cNvGraphicFramePr>
          <p:nvPr>
            <p:ph idx="1"/>
            <p:extLst>
              <p:ext uri="{D42A27DB-BD31-4B8C-83A1-F6EECF244321}">
                <p14:modId xmlns:p14="http://schemas.microsoft.com/office/powerpoint/2010/main" val="2216057594"/>
              </p:ext>
            </p:extLst>
          </p:nvPr>
        </p:nvGraphicFramePr>
        <p:xfrm>
          <a:off x="1236133" y="829734"/>
          <a:ext cx="9169400" cy="6286733"/>
        </p:xfrm>
        <a:graphic>
          <a:graphicData uri="http://schemas.openxmlformats.org/drawingml/2006/table">
            <a:tbl>
              <a:tblPr firstRow="1" firstCol="1" bandRow="1"/>
              <a:tblGrid>
                <a:gridCol w="1346982">
                  <a:extLst>
                    <a:ext uri="{9D8B030D-6E8A-4147-A177-3AD203B41FA5}">
                      <a16:colId xmlns:a16="http://schemas.microsoft.com/office/drawing/2014/main" val="368022129"/>
                    </a:ext>
                  </a:extLst>
                </a:gridCol>
                <a:gridCol w="750639">
                  <a:extLst>
                    <a:ext uri="{9D8B030D-6E8A-4147-A177-3AD203B41FA5}">
                      <a16:colId xmlns:a16="http://schemas.microsoft.com/office/drawing/2014/main" val="1630879741"/>
                    </a:ext>
                  </a:extLst>
                </a:gridCol>
                <a:gridCol w="863238">
                  <a:extLst>
                    <a:ext uri="{9D8B030D-6E8A-4147-A177-3AD203B41FA5}">
                      <a16:colId xmlns:a16="http://schemas.microsoft.com/office/drawing/2014/main" val="3457729482"/>
                    </a:ext>
                  </a:extLst>
                </a:gridCol>
                <a:gridCol w="1346982">
                  <a:extLst>
                    <a:ext uri="{9D8B030D-6E8A-4147-A177-3AD203B41FA5}">
                      <a16:colId xmlns:a16="http://schemas.microsoft.com/office/drawing/2014/main" val="3754754372"/>
                    </a:ext>
                  </a:extLst>
                </a:gridCol>
                <a:gridCol w="805317">
                  <a:extLst>
                    <a:ext uri="{9D8B030D-6E8A-4147-A177-3AD203B41FA5}">
                      <a16:colId xmlns:a16="http://schemas.microsoft.com/office/drawing/2014/main" val="3856841301"/>
                    </a:ext>
                  </a:extLst>
                </a:gridCol>
                <a:gridCol w="559273">
                  <a:extLst>
                    <a:ext uri="{9D8B030D-6E8A-4147-A177-3AD203B41FA5}">
                      <a16:colId xmlns:a16="http://schemas.microsoft.com/office/drawing/2014/main" val="2221102355"/>
                    </a:ext>
                  </a:extLst>
                </a:gridCol>
                <a:gridCol w="559273">
                  <a:extLst>
                    <a:ext uri="{9D8B030D-6E8A-4147-A177-3AD203B41FA5}">
                      <a16:colId xmlns:a16="http://schemas.microsoft.com/office/drawing/2014/main" val="3928710863"/>
                    </a:ext>
                  </a:extLst>
                </a:gridCol>
                <a:gridCol w="854896">
                  <a:extLst>
                    <a:ext uri="{9D8B030D-6E8A-4147-A177-3AD203B41FA5}">
                      <a16:colId xmlns:a16="http://schemas.microsoft.com/office/drawing/2014/main" val="1768900733"/>
                    </a:ext>
                  </a:extLst>
                </a:gridCol>
                <a:gridCol w="414708">
                  <a:extLst>
                    <a:ext uri="{9D8B030D-6E8A-4147-A177-3AD203B41FA5}">
                      <a16:colId xmlns:a16="http://schemas.microsoft.com/office/drawing/2014/main" val="1485547628"/>
                    </a:ext>
                  </a:extLst>
                </a:gridCol>
                <a:gridCol w="834046">
                  <a:extLst>
                    <a:ext uri="{9D8B030D-6E8A-4147-A177-3AD203B41FA5}">
                      <a16:colId xmlns:a16="http://schemas.microsoft.com/office/drawing/2014/main" val="2553563342"/>
                    </a:ext>
                  </a:extLst>
                </a:gridCol>
                <a:gridCol w="834046">
                  <a:extLst>
                    <a:ext uri="{9D8B030D-6E8A-4147-A177-3AD203B41FA5}">
                      <a16:colId xmlns:a16="http://schemas.microsoft.com/office/drawing/2014/main" val="3216501101"/>
                    </a:ext>
                  </a:extLst>
                </a:gridCol>
              </a:tblGrid>
              <a:tr h="1439333">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Service Delivery Standard</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Methodology</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Inputs</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 Cost per unit of inputs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Unit</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Frequency of Occurrence</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Service Delivery Points</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gridSpan="2">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  aggregate cost of input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GB"/>
                    </a:p>
                  </a:txBody>
                  <a:tcPr/>
                </a:tc>
                <a:tc>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Cost of Service Delivery Standard (Co ASDS)</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4002154774"/>
                  </a:ext>
                </a:extLst>
              </a:tr>
              <a:tr h="3619943">
                <a:tc rowSpan="5">
                  <a:txBody>
                    <a:bodyPr/>
                    <a:lstStyle/>
                    <a:p>
                      <a:pPr>
                        <a:lnSpc>
                          <a:spcPct val="107000"/>
                        </a:lnSpc>
                        <a:spcAft>
                          <a:spcPts val="0"/>
                        </a:spcAft>
                      </a:pPr>
                      <a:r>
                        <a:rPr lang="en-US" sz="1200" b="0" dirty="0">
                          <a:solidFill>
                            <a:srgbClr val="000000"/>
                          </a:solidFill>
                          <a:effectLst/>
                          <a:latin typeface="+mn-lt"/>
                          <a:ea typeface="Calibri" panose="020F0502020204030204" pitchFamily="34" charset="0"/>
                          <a:cs typeface="Times New Roman" panose="02020603050405020304" pitchFamily="18" charset="0"/>
                        </a:rPr>
                        <a:t>Functionality of an improved water source at all times</a:t>
                      </a:r>
                      <a:endParaRPr lang="en-GB" sz="1200" b="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Assessment of the water point (Data collection on the functionality of the source)</a:t>
                      </a:r>
                      <a:endParaRPr lang="en-GB" sz="12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Allowances for technical staff) </a:t>
                      </a:r>
                      <a:endParaRPr lang="en-GB" sz="12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Technical People(SDA) i.e. District water officer </a:t>
                      </a:r>
                      <a:r>
                        <a:rPr lang="en-US" sz="1200" dirty="0" smtClean="0">
                          <a:solidFill>
                            <a:srgbClr val="000000"/>
                          </a:solidFill>
                          <a:effectLst/>
                          <a:latin typeface="+mn-lt"/>
                          <a:ea typeface="Calibri" panose="020F0502020204030204" pitchFamily="34" charset="0"/>
                          <a:cs typeface="Times New Roman" panose="02020603050405020304" pitchFamily="18" charset="0"/>
                        </a:rPr>
                        <a:t>) DWO, Assistant </a:t>
                      </a:r>
                      <a:r>
                        <a:rPr lang="en-US" sz="1200" dirty="0">
                          <a:solidFill>
                            <a:srgbClr val="000000"/>
                          </a:solidFill>
                          <a:effectLst/>
                          <a:latin typeface="+mn-lt"/>
                          <a:ea typeface="Calibri" panose="020F0502020204030204" pitchFamily="34" charset="0"/>
                          <a:cs typeface="Times New Roman" panose="02020603050405020304" pitchFamily="18" charset="0"/>
                        </a:rPr>
                        <a:t>Water officers (ADWOs) ,Assistant Engineer Water(AEO),Hand Pump Mechanic (HPM),Environment officer and Community development officer</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12,000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7</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12</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1,008,000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2407651"/>
                  </a:ext>
                </a:extLst>
              </a:tr>
              <a:tr h="249973">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Drivers</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11,000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solidFill>
                            <a:srgbClr val="000000"/>
                          </a:solidFill>
                          <a:effectLst/>
                          <a:latin typeface="+mn-lt"/>
                          <a:ea typeface="Calibri" panose="020F0502020204030204" pitchFamily="34" charset="0"/>
                          <a:cs typeface="Times New Roman" panose="02020603050405020304" pitchFamily="18" charset="0"/>
                        </a:rPr>
                        <a:t>2</a:t>
                      </a:r>
                      <a:endParaRPr lang="en-GB" sz="120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solidFill>
                            <a:srgbClr val="000000"/>
                          </a:solidFill>
                          <a:effectLst/>
                          <a:latin typeface="+mn-lt"/>
                          <a:ea typeface="Calibri" panose="020F0502020204030204" pitchFamily="34" charset="0"/>
                          <a:cs typeface="Times New Roman" panose="02020603050405020304" pitchFamily="18" charset="0"/>
                        </a:rPr>
                        <a:t>12</a:t>
                      </a:r>
                      <a:endParaRPr lang="en-GB" sz="120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264,000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314802"/>
                  </a:ext>
                </a:extLst>
              </a:tr>
              <a:tr h="0">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Fuel for two  vehicle</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5,000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40</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12</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2,400,000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7039592"/>
                  </a:ext>
                </a:extLst>
              </a:tr>
              <a:tr h="249973">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Stationery</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solidFill>
                            <a:srgbClr val="000000"/>
                          </a:solidFill>
                          <a:effectLst/>
                          <a:latin typeface="+mn-lt"/>
                          <a:ea typeface="Calibri" panose="020F0502020204030204" pitchFamily="34" charset="0"/>
                          <a:cs typeface="Times New Roman" panose="02020603050405020304" pitchFamily="18" charset="0"/>
                        </a:rPr>
                        <a:t>10,000 </a:t>
                      </a:r>
                      <a:endParaRPr lang="en-GB" sz="120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solidFill>
                            <a:srgbClr val="000000"/>
                          </a:solidFill>
                          <a:effectLst/>
                          <a:latin typeface="+mn-lt"/>
                          <a:ea typeface="Calibri" panose="020F0502020204030204" pitchFamily="34" charset="0"/>
                          <a:cs typeface="Times New Roman" panose="02020603050405020304" pitchFamily="18" charset="0"/>
                        </a:rPr>
                        <a:t>1</a:t>
                      </a:r>
                      <a:endParaRPr lang="en-GB" sz="120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12</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1200">
                          <a:solidFill>
                            <a:srgbClr val="000000"/>
                          </a:solidFill>
                          <a:effectLst/>
                          <a:latin typeface="+mn-lt"/>
                          <a:ea typeface="Calibri" panose="020F0502020204030204" pitchFamily="34" charset="0"/>
                          <a:cs typeface="Times New Roman" panose="02020603050405020304" pitchFamily="18" charset="0"/>
                        </a:rPr>
                        <a:t>1</a:t>
                      </a:r>
                      <a:endParaRPr lang="en-GB" sz="120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120,000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a:txBody>
                    <a:bodyPr/>
                    <a:lstStyle/>
                    <a:p>
                      <a:pP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6522411"/>
                  </a:ext>
                </a:extLst>
              </a:tr>
              <a:tr h="336097">
                <a:tc vMerge="1">
                  <a:txBody>
                    <a:bodyPr/>
                    <a:lstStyle/>
                    <a:p>
                      <a:endParaRPr lang="en-GB"/>
                    </a:p>
                  </a:txBody>
                  <a:tcPr/>
                </a:tc>
                <a:tc vMerge="1">
                  <a:txBody>
                    <a:bodyPr/>
                    <a:lstStyle/>
                    <a:p>
                      <a:endParaRPr lang="en-GB"/>
                    </a:p>
                  </a:txBody>
                  <a:tcPr/>
                </a:tc>
                <a:tc gridSpan="7">
                  <a:txBody>
                    <a:bodyPr/>
                    <a:lstStyle/>
                    <a:p>
                      <a:pPr>
                        <a:lnSpc>
                          <a:spcPct val="107000"/>
                        </a:lnSpc>
                        <a:spcAft>
                          <a:spcPts val="0"/>
                        </a:spcAft>
                      </a:pPr>
                      <a:r>
                        <a:rPr lang="en-US" sz="1200" b="1" dirty="0">
                          <a:solidFill>
                            <a:srgbClr val="000000"/>
                          </a:solidFill>
                          <a:effectLst/>
                          <a:latin typeface="+mn-lt"/>
                          <a:ea typeface="Calibri" panose="020F0502020204030204" pitchFamily="34" charset="0"/>
                          <a:cs typeface="Times New Roman" panose="02020603050405020304" pitchFamily="18" charset="0"/>
                        </a:rPr>
                        <a:t>Subtotal </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endParaRPr lang="en-GB" sz="1200">
                        <a:effectLst/>
                        <a:latin typeface="+mn-lt"/>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07000"/>
                        </a:lnSpc>
                        <a:spcAft>
                          <a:spcPts val="0"/>
                        </a:spcAft>
                      </a:pPr>
                      <a:r>
                        <a:rPr lang="en-US" sz="1200" dirty="0">
                          <a:solidFill>
                            <a:srgbClr val="000000"/>
                          </a:solidFill>
                          <a:effectLst/>
                          <a:latin typeface="+mn-lt"/>
                          <a:ea typeface="Calibri" panose="020F0502020204030204" pitchFamily="34" charset="0"/>
                          <a:cs typeface="Times New Roman" panose="02020603050405020304" pitchFamily="18" charset="0"/>
                        </a:rPr>
                        <a:t> </a:t>
                      </a:r>
                      <a:r>
                        <a:rPr lang="en-US" sz="1200" b="1" dirty="0">
                          <a:solidFill>
                            <a:srgbClr val="000000"/>
                          </a:solidFill>
                          <a:effectLst/>
                          <a:latin typeface="+mn-lt"/>
                          <a:ea typeface="Calibri" panose="020F0502020204030204" pitchFamily="34" charset="0"/>
                          <a:cs typeface="Times New Roman" panose="02020603050405020304" pitchFamily="18" charset="0"/>
                        </a:rPr>
                        <a:t>3,792,000</a:t>
                      </a:r>
                      <a:endParaRPr lang="en-GB" sz="1200" dirty="0">
                        <a:effectLst/>
                        <a:latin typeface="+mn-lt"/>
                        <a:ea typeface="Calibri" panose="020F0502020204030204" pitchFamily="34" charset="0"/>
                        <a:cs typeface="Times New Roman" panose="02020603050405020304" pitchFamily="18" charset="0"/>
                      </a:endParaRPr>
                    </a:p>
                  </a:txBody>
                  <a:tcPr marL="43964" marR="4396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031023159"/>
                  </a:ext>
                </a:extLst>
              </a:tr>
            </a:tbl>
          </a:graphicData>
        </a:graphic>
      </p:graphicFrame>
      <p:sp>
        <p:nvSpPr>
          <p:cNvPr id="2" name="Slide Number Placeholder 1"/>
          <p:cNvSpPr>
            <a:spLocks noGrp="1"/>
          </p:cNvSpPr>
          <p:nvPr>
            <p:ph type="sldNum" sz="quarter" idx="12"/>
          </p:nvPr>
        </p:nvSpPr>
        <p:spPr/>
        <p:txBody>
          <a:bodyPr/>
          <a:lstStyle/>
          <a:p>
            <a:fld id="{71766878-3199-4EAB-94E7-2D6D11070E14}" type="slidenum">
              <a:rPr lang="en-US" smtClean="0"/>
              <a:t>27</a:t>
            </a:fld>
            <a:endParaRPr lang="en-US" dirty="0"/>
          </a:p>
        </p:txBody>
      </p:sp>
    </p:spTree>
    <p:extLst>
      <p:ext uri="{BB962C8B-B14F-4D97-AF65-F5344CB8AC3E}">
        <p14:creationId xmlns:p14="http://schemas.microsoft.com/office/powerpoint/2010/main" val="42096208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prayer</a:t>
            </a:r>
          </a:p>
        </p:txBody>
      </p:sp>
      <p:sp>
        <p:nvSpPr>
          <p:cNvPr id="3" name="Content Placeholder 2"/>
          <p:cNvSpPr>
            <a:spLocks noGrp="1"/>
          </p:cNvSpPr>
          <p:nvPr>
            <p:ph idx="1"/>
          </p:nvPr>
        </p:nvSpPr>
        <p:spPr>
          <a:xfrm>
            <a:off x="1337732" y="1278467"/>
            <a:ext cx="10092267" cy="4842933"/>
          </a:xfrm>
        </p:spPr>
        <p:txBody>
          <a:bodyPr>
            <a:normAutofit/>
          </a:bodyPr>
          <a:lstStyle/>
          <a:p>
            <a:r>
              <a:rPr lang="en-US" sz="1800" dirty="0">
                <a:solidFill>
                  <a:schemeClr val="tx1"/>
                </a:solidFill>
              </a:rPr>
              <a:t>All MDAs &amp; LGs</a:t>
            </a:r>
            <a:r>
              <a:rPr lang="en-US" sz="1800" dirty="0">
                <a:solidFill>
                  <a:srgbClr val="FF0000"/>
                </a:solidFill>
              </a:rPr>
              <a:t> shall </a:t>
            </a:r>
            <a:r>
              <a:rPr lang="en-US" sz="1800" dirty="0">
                <a:solidFill>
                  <a:schemeClr val="tx1"/>
                </a:solidFill>
              </a:rPr>
              <a:t>be </a:t>
            </a:r>
            <a:r>
              <a:rPr lang="en-US" sz="1800" dirty="0" smtClean="0">
                <a:solidFill>
                  <a:schemeClr val="tx1"/>
                </a:solidFill>
              </a:rPr>
              <a:t>expected to undertake an internal assessment as far as achievement of standards in the nine service areas is </a:t>
            </a:r>
            <a:r>
              <a:rPr lang="en-US" sz="1800" dirty="0" smtClean="0">
                <a:solidFill>
                  <a:schemeClr val="tx1"/>
                </a:solidFill>
              </a:rPr>
              <a:t>concerned using </a:t>
            </a:r>
            <a:r>
              <a:rPr lang="en-US" sz="1800" dirty="0" smtClean="0">
                <a:solidFill>
                  <a:schemeClr val="tx1"/>
                </a:solidFill>
              </a:rPr>
              <a:t>the available resources for example where does a Local Government stand in terms of achieving the standard of teacher pupil ratio of 1:45</a:t>
            </a:r>
            <a:r>
              <a:rPr lang="en-US" sz="1800" dirty="0" smtClean="0">
                <a:solidFill>
                  <a:schemeClr val="tx1"/>
                </a:solidFill>
              </a:rPr>
              <a:t>.</a:t>
            </a:r>
            <a:endParaRPr lang="en-US" sz="1800" dirty="0" smtClean="0">
              <a:solidFill>
                <a:schemeClr val="tx1"/>
              </a:solidFill>
            </a:endParaRPr>
          </a:p>
          <a:p>
            <a:r>
              <a:rPr lang="en-US" sz="1800" dirty="0" smtClean="0">
                <a:solidFill>
                  <a:schemeClr val="tx1"/>
                </a:solidFill>
              </a:rPr>
              <a:t>The </a:t>
            </a:r>
            <a:r>
              <a:rPr lang="en-US" sz="1800" dirty="0">
                <a:solidFill>
                  <a:schemeClr val="tx1"/>
                </a:solidFill>
              </a:rPr>
              <a:t>reports shall be submitted to the Ministry of Public Service for consolidation into an Annual Report for the Public Service on the last day of May of every year. </a:t>
            </a:r>
          </a:p>
          <a:p>
            <a:r>
              <a:rPr lang="en-US" sz="1800" dirty="0">
                <a:solidFill>
                  <a:schemeClr val="tx1"/>
                </a:solidFill>
              </a:rPr>
              <a:t>The report will highlight among others, trends in application of </a:t>
            </a:r>
            <a:r>
              <a:rPr lang="en-US" sz="1800" dirty="0" smtClean="0">
                <a:solidFill>
                  <a:schemeClr val="tx1"/>
                </a:solidFill>
              </a:rPr>
              <a:t>the service </a:t>
            </a:r>
            <a:r>
              <a:rPr lang="en-US" sz="1800" dirty="0">
                <a:solidFill>
                  <a:schemeClr val="tx1"/>
                </a:solidFill>
              </a:rPr>
              <a:t>delivery standards, outline specific areas for interventions and make recommendations for improvement.  </a:t>
            </a:r>
          </a:p>
          <a:p>
            <a:pPr marL="0" indent="0" algn="just">
              <a:buNone/>
            </a:pPr>
            <a:endParaRPr lang="en-US" dirty="0">
              <a:solidFill>
                <a:schemeClr val="tx1"/>
              </a:solidFill>
            </a:endParaRPr>
          </a:p>
        </p:txBody>
      </p:sp>
      <p:sp>
        <p:nvSpPr>
          <p:cNvPr id="4" name="Slide Number Placeholder 3"/>
          <p:cNvSpPr>
            <a:spLocks noGrp="1"/>
          </p:cNvSpPr>
          <p:nvPr>
            <p:ph type="sldNum" sz="quarter" idx="12"/>
          </p:nvPr>
        </p:nvSpPr>
        <p:spPr>
          <a:xfrm>
            <a:off x="8610601" y="6414868"/>
            <a:ext cx="2819399" cy="345796"/>
          </a:xfrm>
        </p:spPr>
        <p:txBody>
          <a:bodyPr/>
          <a:lstStyle/>
          <a:p>
            <a:fld id="{71766878-3199-4EAB-94E7-2D6D11070E14}" type="slidenum">
              <a:rPr lang="en-US" smtClean="0"/>
              <a:t>28</a:t>
            </a:fld>
            <a:endParaRPr lang="en-US" dirty="0"/>
          </a:p>
        </p:txBody>
      </p:sp>
    </p:spTree>
    <p:extLst>
      <p:ext uri="{BB962C8B-B14F-4D97-AF65-F5344CB8AC3E}">
        <p14:creationId xmlns:p14="http://schemas.microsoft.com/office/powerpoint/2010/main" val="4209673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are service delivery standards then?</a:t>
            </a:r>
            <a:r>
              <a:rPr lang="en-US" dirty="0"/>
              <a:t/>
            </a:r>
            <a:br>
              <a:rPr lang="en-US" dirty="0"/>
            </a:br>
            <a:endParaRPr lang="en-US" dirty="0"/>
          </a:p>
        </p:txBody>
      </p:sp>
      <p:sp>
        <p:nvSpPr>
          <p:cNvPr id="3" name="Content Placeholder 2"/>
          <p:cNvSpPr>
            <a:spLocks noGrp="1"/>
          </p:cNvSpPr>
          <p:nvPr>
            <p:ph idx="1"/>
          </p:nvPr>
        </p:nvSpPr>
        <p:spPr>
          <a:xfrm>
            <a:off x="1251678" y="1874517"/>
            <a:ext cx="10178322" cy="4005075"/>
          </a:xfrm>
        </p:spPr>
        <p:txBody>
          <a:bodyPr/>
          <a:lstStyle/>
          <a:p>
            <a:pPr marL="0" indent="0" algn="just">
              <a:buNone/>
            </a:pPr>
            <a:r>
              <a:rPr lang="en-US" b="1" dirty="0">
                <a:solidFill>
                  <a:schemeClr val="tx1"/>
                </a:solidFill>
              </a:rPr>
              <a:t>In the context of the Uganda Public </a:t>
            </a:r>
            <a:r>
              <a:rPr lang="en-US" b="1" dirty="0" smtClean="0">
                <a:solidFill>
                  <a:schemeClr val="tx1"/>
                </a:solidFill>
              </a:rPr>
              <a:t>Service, Service </a:t>
            </a:r>
            <a:r>
              <a:rPr lang="en-US" b="1" dirty="0">
                <a:solidFill>
                  <a:schemeClr val="tx1"/>
                </a:solidFill>
              </a:rPr>
              <a:t>Delivery Standards refer to : </a:t>
            </a:r>
          </a:p>
          <a:p>
            <a:pPr marL="457200" lvl="0" indent="-457200" algn="just">
              <a:buFont typeface="+mj-lt"/>
              <a:buAutoNum type="alphaLcParenR"/>
            </a:pPr>
            <a:r>
              <a:rPr lang="en-US" dirty="0">
                <a:solidFill>
                  <a:schemeClr val="tx1"/>
                </a:solidFill>
              </a:rPr>
              <a:t>The minimum level of expected services in terms of quality, quantity, processes, time, cost and coverage that a </a:t>
            </a:r>
            <a:r>
              <a:rPr lang="en-US" dirty="0" smtClean="0">
                <a:solidFill>
                  <a:schemeClr val="tx1"/>
                </a:solidFill>
              </a:rPr>
              <a:t>Programme, </a:t>
            </a:r>
            <a:r>
              <a:rPr lang="en-US" dirty="0">
                <a:solidFill>
                  <a:schemeClr val="tx1"/>
                </a:solidFill>
              </a:rPr>
              <a:t>an institution or individual commits to deliver to their clients or those that the clients should expect to receive;</a:t>
            </a:r>
          </a:p>
          <a:p>
            <a:pPr marL="457200" indent="-457200" algn="just">
              <a:buFont typeface="+mj-lt"/>
              <a:buAutoNum type="alphaLcParenR"/>
            </a:pPr>
            <a:r>
              <a:rPr lang="en-US" dirty="0">
                <a:solidFill>
                  <a:schemeClr val="tx1"/>
                </a:solidFill>
              </a:rPr>
              <a:t>The established, accepted and evidence-based technical specifications or basis for comparison; and</a:t>
            </a:r>
          </a:p>
          <a:p>
            <a:pPr marL="457200" indent="-457200" algn="just">
              <a:buFont typeface="+mj-lt"/>
              <a:buAutoNum type="alphaLcParenR"/>
            </a:pPr>
            <a:r>
              <a:rPr lang="en-US" dirty="0">
                <a:solidFill>
                  <a:schemeClr val="tx1"/>
                </a:solidFill>
              </a:rPr>
              <a:t>The norms, standard operating procedures, protocols, baselines or charters which are the minimum requirements that institutions must adhere to.</a:t>
            </a:r>
          </a:p>
          <a:p>
            <a:pPr marL="0" indent="0" algn="just">
              <a:buNone/>
            </a:pPr>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3</a:t>
            </a:fld>
            <a:endParaRPr lang="en-US" dirty="0"/>
          </a:p>
        </p:txBody>
      </p:sp>
    </p:spTree>
    <p:extLst>
      <p:ext uri="{BB962C8B-B14F-4D97-AF65-F5344CB8AC3E}">
        <p14:creationId xmlns:p14="http://schemas.microsoft.com/office/powerpoint/2010/main" val="174288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97BB4-33B0-48FA-BC53-99892A6ECAAD}"/>
              </a:ext>
            </a:extLst>
          </p:cNvPr>
          <p:cNvSpPr>
            <a:spLocks noGrp="1"/>
          </p:cNvSpPr>
          <p:nvPr>
            <p:ph type="title"/>
          </p:nvPr>
        </p:nvSpPr>
        <p:spPr>
          <a:xfrm>
            <a:off x="1320800" y="382385"/>
            <a:ext cx="10109199" cy="980748"/>
          </a:xfrm>
        </p:spPr>
        <p:txBody>
          <a:bodyPr/>
          <a:lstStyle/>
          <a:p>
            <a:r>
              <a:rPr lang="en-US" b="1" dirty="0"/>
              <a:t>Classification of Standards;</a:t>
            </a:r>
            <a:endParaRPr lang="en-GB" dirty="0"/>
          </a:p>
        </p:txBody>
      </p:sp>
      <p:sp>
        <p:nvSpPr>
          <p:cNvPr id="3" name="Content Placeholder 2">
            <a:extLst>
              <a:ext uri="{FF2B5EF4-FFF2-40B4-BE49-F238E27FC236}">
                <a16:creationId xmlns:a16="http://schemas.microsoft.com/office/drawing/2014/main" id="{7DD74BF6-8424-4CAC-BB94-FDD36AFC0BC7}"/>
              </a:ext>
            </a:extLst>
          </p:cNvPr>
          <p:cNvSpPr>
            <a:spLocks noGrp="1"/>
          </p:cNvSpPr>
          <p:nvPr>
            <p:ph idx="1"/>
          </p:nvPr>
        </p:nvSpPr>
        <p:spPr>
          <a:xfrm>
            <a:off x="1236133" y="1583267"/>
            <a:ext cx="10193867" cy="4296325"/>
          </a:xfrm>
        </p:spPr>
        <p:txBody>
          <a:bodyPr>
            <a:normAutofit fontScale="92500" lnSpcReduction="20000"/>
          </a:bodyPr>
          <a:lstStyle/>
          <a:p>
            <a:pPr marL="0" indent="0" algn="just">
              <a:buNone/>
            </a:pPr>
            <a:r>
              <a:rPr lang="en-US" b="1" dirty="0">
                <a:solidFill>
                  <a:schemeClr val="tx1"/>
                </a:solidFill>
              </a:rPr>
              <a:t>Service delivery standards in the Uganda Public Service are classified as follows:</a:t>
            </a:r>
          </a:p>
          <a:p>
            <a:pPr algn="just"/>
            <a:r>
              <a:rPr lang="en-US" dirty="0">
                <a:solidFill>
                  <a:schemeClr val="tx1"/>
                </a:solidFill>
              </a:rPr>
              <a:t> </a:t>
            </a:r>
            <a:r>
              <a:rPr lang="en-US" b="1" dirty="0">
                <a:solidFill>
                  <a:schemeClr val="tx1"/>
                </a:solidFill>
              </a:rPr>
              <a:t>Professional Standards.</a:t>
            </a:r>
            <a:endParaRPr lang="en-US" dirty="0">
              <a:solidFill>
                <a:schemeClr val="tx1"/>
              </a:solidFill>
            </a:endParaRPr>
          </a:p>
          <a:p>
            <a:pPr marL="0" indent="0" algn="just">
              <a:buNone/>
            </a:pPr>
            <a:r>
              <a:rPr lang="en-US" dirty="0">
                <a:solidFill>
                  <a:schemeClr val="tx1"/>
                </a:solidFill>
              </a:rPr>
              <a:t>Ethical or legal duties of a professional to exercise the level of care, diligence and skill prescribed in the code of practice of a profession or standards of professional business conduct that largely concern effective management of processes, systems and records.</a:t>
            </a:r>
          </a:p>
          <a:p>
            <a:pPr algn="just"/>
            <a:r>
              <a:rPr lang="en-US" dirty="0">
                <a:solidFill>
                  <a:schemeClr val="tx1"/>
                </a:solidFill>
              </a:rPr>
              <a:t>  </a:t>
            </a:r>
            <a:r>
              <a:rPr lang="en-US" b="1" dirty="0">
                <a:solidFill>
                  <a:schemeClr val="tx1"/>
                </a:solidFill>
              </a:rPr>
              <a:t>Technical Standards </a:t>
            </a:r>
            <a:endParaRPr lang="en-US" dirty="0">
              <a:solidFill>
                <a:schemeClr val="tx1"/>
              </a:solidFill>
            </a:endParaRPr>
          </a:p>
          <a:p>
            <a:pPr marL="0" indent="0" algn="just">
              <a:buNone/>
            </a:pPr>
            <a:r>
              <a:rPr lang="en-US" dirty="0">
                <a:solidFill>
                  <a:schemeClr val="tx1"/>
                </a:solidFill>
              </a:rPr>
              <a:t>Specifications or requirements for materials, performance, products or services. A technical standard is an established norm or requirement in regard to technical systems. It is usually a formal catalogue of technical criteria, methods, processes and practices.</a:t>
            </a:r>
          </a:p>
          <a:p>
            <a:pPr lvl="0" algn="just"/>
            <a:r>
              <a:rPr lang="en-US" b="1" dirty="0">
                <a:solidFill>
                  <a:schemeClr val="tx1"/>
                </a:solidFill>
              </a:rPr>
              <a:t>Process standards  </a:t>
            </a:r>
            <a:endParaRPr lang="en-US" dirty="0">
              <a:solidFill>
                <a:schemeClr val="tx1"/>
              </a:solidFill>
            </a:endParaRPr>
          </a:p>
          <a:p>
            <a:pPr marL="0" indent="0" algn="just">
              <a:buNone/>
            </a:pPr>
            <a:r>
              <a:rPr lang="en-US" dirty="0">
                <a:solidFill>
                  <a:schemeClr val="tx1"/>
                </a:solidFill>
              </a:rPr>
              <a:t>Business process or procedure a service provider or recipient has to follow in order to access or produce a service. Process standards are not specific to a particular discipline, but are generic to any discipline.  </a:t>
            </a:r>
          </a:p>
          <a:p>
            <a:endParaRPr lang="en-GB" dirty="0"/>
          </a:p>
        </p:txBody>
      </p:sp>
      <p:sp>
        <p:nvSpPr>
          <p:cNvPr id="4" name="Slide Number Placeholder 3"/>
          <p:cNvSpPr>
            <a:spLocks noGrp="1"/>
          </p:cNvSpPr>
          <p:nvPr>
            <p:ph type="sldNum" sz="quarter" idx="12"/>
          </p:nvPr>
        </p:nvSpPr>
        <p:spPr/>
        <p:txBody>
          <a:bodyPr/>
          <a:lstStyle/>
          <a:p>
            <a:fld id="{71766878-3199-4EAB-94E7-2D6D11070E14}" type="slidenum">
              <a:rPr lang="en-US" smtClean="0"/>
              <a:t>4</a:t>
            </a:fld>
            <a:endParaRPr lang="en-US" dirty="0"/>
          </a:p>
        </p:txBody>
      </p:sp>
    </p:spTree>
    <p:extLst>
      <p:ext uri="{BB962C8B-B14F-4D97-AF65-F5344CB8AC3E}">
        <p14:creationId xmlns:p14="http://schemas.microsoft.com/office/powerpoint/2010/main" val="457028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268615"/>
          </a:xfrm>
        </p:spPr>
        <p:txBody>
          <a:bodyPr>
            <a:normAutofit fontScale="90000"/>
          </a:bodyPr>
          <a:lstStyle/>
          <a:p>
            <a:pPr lvl="0"/>
            <a:r>
              <a:rPr lang="en-US" b="1" dirty="0"/>
              <a:t>BENEFITS OF SERVICE DELIVERY STANDARDS IN THE PUBLIC SERVICE </a:t>
            </a:r>
            <a:br>
              <a:rPr lang="en-US" b="1" dirty="0"/>
            </a:br>
            <a:endParaRPr lang="en-US" dirty="0"/>
          </a:p>
        </p:txBody>
      </p:sp>
      <p:sp>
        <p:nvSpPr>
          <p:cNvPr id="3" name="Content Placeholder 2"/>
          <p:cNvSpPr>
            <a:spLocks noGrp="1"/>
          </p:cNvSpPr>
          <p:nvPr>
            <p:ph idx="1"/>
          </p:nvPr>
        </p:nvSpPr>
        <p:spPr>
          <a:xfrm>
            <a:off x="1251678" y="1790700"/>
            <a:ext cx="10178322" cy="4749800"/>
          </a:xfrm>
        </p:spPr>
        <p:txBody>
          <a:bodyPr>
            <a:normAutofit/>
          </a:bodyPr>
          <a:lstStyle/>
          <a:p>
            <a:pPr marL="0" indent="0" algn="just">
              <a:buNone/>
            </a:pPr>
            <a:r>
              <a:rPr lang="en-US" dirty="0"/>
              <a:t> </a:t>
            </a:r>
            <a:r>
              <a:rPr lang="en-US" b="1" dirty="0">
                <a:solidFill>
                  <a:schemeClr val="tx1"/>
                </a:solidFill>
              </a:rPr>
              <a:t>Development, documentation and dissemination of service delivery standards will:</a:t>
            </a:r>
          </a:p>
          <a:p>
            <a:pPr algn="just"/>
            <a:r>
              <a:rPr lang="en-US" dirty="0">
                <a:solidFill>
                  <a:schemeClr val="tx1"/>
                </a:solidFill>
              </a:rPr>
              <a:t>Improve citizens’ access to information on services delivered and enhance capacity of citizens to demand service</a:t>
            </a:r>
          </a:p>
          <a:p>
            <a:pPr algn="just"/>
            <a:r>
              <a:rPr lang="en-US" dirty="0">
                <a:solidFill>
                  <a:schemeClr val="tx1"/>
                </a:solidFill>
              </a:rPr>
              <a:t>Enhance the Planning and Budgeting process</a:t>
            </a:r>
          </a:p>
          <a:p>
            <a:pPr lvl="0" algn="just"/>
            <a:r>
              <a:rPr lang="en-US" dirty="0">
                <a:solidFill>
                  <a:schemeClr val="tx1"/>
                </a:solidFill>
              </a:rPr>
              <a:t>Enhance public service performance and accountability.</a:t>
            </a:r>
          </a:p>
          <a:p>
            <a:pPr lvl="0" algn="just"/>
            <a:r>
              <a:rPr lang="en-US" dirty="0">
                <a:solidFill>
                  <a:schemeClr val="tx1"/>
                </a:solidFill>
              </a:rPr>
              <a:t>Provide uniformity in the delivery of services at the National and Local levels.</a:t>
            </a:r>
          </a:p>
          <a:p>
            <a:pPr lvl="0" algn="just"/>
            <a:r>
              <a:rPr lang="en-US" dirty="0">
                <a:solidFill>
                  <a:schemeClr val="tx1"/>
                </a:solidFill>
              </a:rPr>
              <a:t>Promote coordination and synergy at National, Sector and Local levels.</a:t>
            </a:r>
          </a:p>
          <a:p>
            <a:pPr lvl="0" algn="just"/>
            <a:r>
              <a:rPr lang="en-US" dirty="0">
                <a:solidFill>
                  <a:schemeClr val="tx1"/>
                </a:solidFill>
              </a:rPr>
              <a:t>Business process re-engineering to achieve efficiency and effectiveness</a:t>
            </a:r>
          </a:p>
          <a:p>
            <a:pPr lvl="0" algn="just"/>
            <a:r>
              <a:rPr lang="en-US" dirty="0">
                <a:solidFill>
                  <a:schemeClr val="tx1"/>
                </a:solidFill>
              </a:rPr>
              <a:t>Trigger social and economic improvement through equitable access to and control of resources.</a:t>
            </a:r>
          </a:p>
          <a:p>
            <a:pPr lvl="0" algn="just"/>
            <a:r>
              <a:rPr lang="en-US" dirty="0">
                <a:solidFill>
                  <a:schemeClr val="tx1"/>
                </a:solidFill>
              </a:rPr>
              <a:t>Promote equity for marginalized groups.</a:t>
            </a:r>
          </a:p>
          <a:p>
            <a:pPr algn="just"/>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5</a:t>
            </a:fld>
            <a:endParaRPr lang="en-US" dirty="0"/>
          </a:p>
        </p:txBody>
      </p:sp>
    </p:spTree>
    <p:extLst>
      <p:ext uri="{BB962C8B-B14F-4D97-AF65-F5344CB8AC3E}">
        <p14:creationId xmlns:p14="http://schemas.microsoft.com/office/powerpoint/2010/main" val="545937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78952" y="2473299"/>
            <a:ext cx="1963849" cy="1512782"/>
            <a:chOff x="1978952" y="2473299"/>
            <a:chExt cx="1963849" cy="1512782"/>
          </a:xfrm>
        </p:grpSpPr>
        <p:sp>
          <p:nvSpPr>
            <p:cNvPr id="5" name="Text Placeholder 3"/>
            <p:cNvSpPr txBox="1">
              <a:spLocks/>
            </p:cNvSpPr>
            <p:nvPr/>
          </p:nvSpPr>
          <p:spPr>
            <a:xfrm>
              <a:off x="1978952" y="2473299"/>
              <a:ext cx="1815571" cy="215444"/>
            </a:xfrm>
            <a:prstGeom prst="rect">
              <a:avLst/>
            </a:prstGeom>
          </p:spPr>
          <p:txBody>
            <a:bodyPr wrap="squar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1" i="0" u="none" strike="noStrike" kern="1200" cap="none" spc="0" normalizeH="0" baseline="0" noProof="0" dirty="0" smtClean="0">
                  <a:ln>
                    <a:noFill/>
                  </a:ln>
                  <a:solidFill>
                    <a:schemeClr val="tx1"/>
                  </a:solidFill>
                  <a:effectLst/>
                  <a:uLnTx/>
                  <a:uFillTx/>
                </a:rPr>
                <a:t>Level of service </a:t>
              </a:r>
              <a:endParaRPr kumimoji="0" lang="en-US" b="1" i="0" u="none" strike="noStrike" kern="1200" cap="none" spc="0" normalizeH="0" baseline="0" noProof="0" dirty="0">
                <a:ln>
                  <a:noFill/>
                </a:ln>
                <a:solidFill>
                  <a:schemeClr val="tx1"/>
                </a:solidFill>
                <a:effectLst/>
                <a:uLnTx/>
                <a:uFillTx/>
              </a:endParaRPr>
            </a:p>
          </p:txBody>
        </p:sp>
        <p:sp>
          <p:nvSpPr>
            <p:cNvPr id="6" name="Text Placeholder 3"/>
            <p:cNvSpPr txBox="1">
              <a:spLocks/>
            </p:cNvSpPr>
            <p:nvPr/>
          </p:nvSpPr>
          <p:spPr>
            <a:xfrm>
              <a:off x="1978953" y="2878085"/>
              <a:ext cx="1963848" cy="1107996"/>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r>
                <a:rPr lang="en-US" sz="1200" dirty="0" smtClean="0">
                  <a:solidFill>
                    <a:schemeClr val="tx1"/>
                  </a:solidFill>
                  <a:cs typeface="Clear Sans Light" panose="020B0303030202020304" pitchFamily="34" charset="0"/>
                </a:rPr>
                <a:t>Define the minimum level of service that Government should provide and what service recipients should expect in terms of time ,quality , quantity , cost and coverage  </a:t>
              </a:r>
              <a:endParaRPr lang="en-US" sz="1200" dirty="0">
                <a:solidFill>
                  <a:schemeClr val="tx1"/>
                </a:solidFill>
                <a:cs typeface="Clear Sans Light" panose="020B0303030202020304" pitchFamily="34" charset="0"/>
              </a:endParaRPr>
            </a:p>
          </p:txBody>
        </p:sp>
      </p:grpSp>
      <p:sp>
        <p:nvSpPr>
          <p:cNvPr id="7" name="Text Placeholder 3"/>
          <p:cNvSpPr txBox="1">
            <a:spLocks/>
          </p:cNvSpPr>
          <p:nvPr/>
        </p:nvSpPr>
        <p:spPr>
          <a:xfrm>
            <a:off x="1244546" y="2557615"/>
            <a:ext cx="602729" cy="738664"/>
          </a:xfrm>
          <a:prstGeom prst="rect">
            <a:avLst/>
          </a:prstGeom>
          <a:noFill/>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a:ln>
                  <a:noFill/>
                </a:ln>
                <a:solidFill>
                  <a:schemeClr val="tx1"/>
                </a:solidFill>
                <a:effectLst/>
                <a:uLnTx/>
                <a:uFillTx/>
                <a:latin typeface="Ruda" panose="02000000000000000000" pitchFamily="2" charset="0"/>
              </a:rPr>
              <a:t>01</a:t>
            </a:r>
          </a:p>
        </p:txBody>
      </p:sp>
      <p:sp>
        <p:nvSpPr>
          <p:cNvPr id="10" name="Text Placeholder 3"/>
          <p:cNvSpPr txBox="1">
            <a:spLocks/>
          </p:cNvSpPr>
          <p:nvPr/>
        </p:nvSpPr>
        <p:spPr>
          <a:xfrm>
            <a:off x="4613625" y="2557615"/>
            <a:ext cx="602729" cy="738664"/>
          </a:xfrm>
          <a:prstGeom prst="rect">
            <a:avLst/>
          </a:prstGeom>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a:ln>
                  <a:noFill/>
                </a:ln>
                <a:solidFill>
                  <a:schemeClr val="tx1"/>
                </a:solidFill>
                <a:effectLst/>
                <a:uLnTx/>
                <a:uFillTx/>
                <a:latin typeface="Ruda" panose="02000000000000000000" pitchFamily="2" charset="0"/>
              </a:rPr>
              <a:t>02</a:t>
            </a:r>
          </a:p>
        </p:txBody>
      </p:sp>
      <p:grpSp>
        <p:nvGrpSpPr>
          <p:cNvPr id="8" name="Group 7"/>
          <p:cNvGrpSpPr/>
          <p:nvPr/>
        </p:nvGrpSpPr>
        <p:grpSpPr>
          <a:xfrm>
            <a:off x="1993115" y="4216269"/>
            <a:ext cx="2197317" cy="581359"/>
            <a:chOff x="1993115" y="4216269"/>
            <a:chExt cx="2197317" cy="581359"/>
          </a:xfrm>
        </p:grpSpPr>
        <p:sp>
          <p:nvSpPr>
            <p:cNvPr id="14" name="Text Placeholder 3"/>
            <p:cNvSpPr txBox="1">
              <a:spLocks/>
            </p:cNvSpPr>
            <p:nvPr/>
          </p:nvSpPr>
          <p:spPr>
            <a:xfrm>
              <a:off x="1993115" y="4216269"/>
              <a:ext cx="2010166" cy="215444"/>
            </a:xfrm>
            <a:prstGeom prst="rect">
              <a:avLst/>
            </a:prstGeom>
          </p:spPr>
          <p:txBody>
            <a:bodyPr wrap="non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lgn="l">
                <a:spcBef>
                  <a:spcPct val="20000"/>
                </a:spcBef>
                <a:defRPr/>
              </a:pPr>
              <a:r>
                <a:rPr lang="en-US" b="1" dirty="0" smtClean="0">
                  <a:solidFill>
                    <a:schemeClr val="tx1"/>
                  </a:solidFill>
                  <a:latin typeface="Ruda" panose="02000000000000000000" pitchFamily="2" charset="0"/>
                </a:rPr>
                <a:t>Citizen empowerment</a:t>
              </a:r>
              <a:endParaRPr lang="en-US" b="1" dirty="0">
                <a:solidFill>
                  <a:schemeClr val="tx1"/>
                </a:solidFill>
                <a:latin typeface="Ruda" panose="02000000000000000000" pitchFamily="2" charset="0"/>
              </a:endParaRPr>
            </a:p>
          </p:txBody>
        </p:sp>
        <p:sp>
          <p:nvSpPr>
            <p:cNvPr id="15" name="Text Placeholder 3"/>
            <p:cNvSpPr txBox="1">
              <a:spLocks/>
            </p:cNvSpPr>
            <p:nvPr/>
          </p:nvSpPr>
          <p:spPr>
            <a:xfrm>
              <a:off x="1993115" y="4628351"/>
              <a:ext cx="2197317" cy="169277"/>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endParaRPr lang="en-US" sz="1100" dirty="0">
                <a:solidFill>
                  <a:schemeClr val="bg1">
                    <a:lumMod val="50000"/>
                  </a:schemeClr>
                </a:solidFill>
                <a:latin typeface="Lato Light" panose="020F0302020204030203" pitchFamily="34" charset="0"/>
                <a:cs typeface="Clear Sans Light" panose="020B0303030202020304" pitchFamily="34" charset="0"/>
              </a:endParaRPr>
            </a:p>
          </p:txBody>
        </p:sp>
      </p:grpSp>
      <p:sp>
        <p:nvSpPr>
          <p:cNvPr id="16" name="Text Placeholder 3"/>
          <p:cNvSpPr txBox="1">
            <a:spLocks/>
          </p:cNvSpPr>
          <p:nvPr/>
        </p:nvSpPr>
        <p:spPr>
          <a:xfrm>
            <a:off x="1244546" y="4239736"/>
            <a:ext cx="602729" cy="738664"/>
          </a:xfrm>
          <a:prstGeom prst="rect">
            <a:avLst/>
          </a:prstGeom>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a:ln>
                  <a:noFill/>
                </a:ln>
                <a:solidFill>
                  <a:schemeClr val="tx1"/>
                </a:solidFill>
                <a:effectLst/>
                <a:uLnTx/>
                <a:uFillTx/>
                <a:latin typeface="Ruda" panose="02000000000000000000" pitchFamily="2" charset="0"/>
              </a:rPr>
              <a:t>04</a:t>
            </a:r>
          </a:p>
        </p:txBody>
      </p:sp>
      <p:grpSp>
        <p:nvGrpSpPr>
          <p:cNvPr id="9" name="Group 8"/>
          <p:cNvGrpSpPr/>
          <p:nvPr/>
        </p:nvGrpSpPr>
        <p:grpSpPr>
          <a:xfrm>
            <a:off x="5362195" y="4216269"/>
            <a:ext cx="2373510" cy="581359"/>
            <a:chOff x="5362195" y="4216269"/>
            <a:chExt cx="2373510" cy="581359"/>
          </a:xfrm>
        </p:grpSpPr>
        <p:sp>
          <p:nvSpPr>
            <p:cNvPr id="17" name="Text Placeholder 3"/>
            <p:cNvSpPr txBox="1">
              <a:spLocks/>
            </p:cNvSpPr>
            <p:nvPr/>
          </p:nvSpPr>
          <p:spPr>
            <a:xfrm>
              <a:off x="5408145" y="4216269"/>
              <a:ext cx="2327560" cy="215444"/>
            </a:xfrm>
            <a:prstGeom prst="rect">
              <a:avLst/>
            </a:prstGeom>
          </p:spPr>
          <p:txBody>
            <a:bodyPr wrap="non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lgn="l">
                <a:spcBef>
                  <a:spcPct val="20000"/>
                </a:spcBef>
                <a:defRPr/>
              </a:pPr>
              <a:r>
                <a:rPr lang="en-US" b="1" dirty="0" smtClean="0">
                  <a:solidFill>
                    <a:schemeClr val="tx1"/>
                  </a:solidFill>
                  <a:latin typeface="Ruda" panose="02000000000000000000" pitchFamily="2" charset="0"/>
                </a:rPr>
                <a:t>Process re-engineering</a:t>
              </a:r>
              <a:endParaRPr lang="en-US" b="1" dirty="0">
                <a:solidFill>
                  <a:schemeClr val="tx1"/>
                </a:solidFill>
                <a:latin typeface="Ruda" panose="02000000000000000000" pitchFamily="2" charset="0"/>
              </a:endParaRPr>
            </a:p>
          </p:txBody>
        </p:sp>
        <p:sp>
          <p:nvSpPr>
            <p:cNvPr id="18" name="Text Placeholder 3"/>
            <p:cNvSpPr txBox="1">
              <a:spLocks/>
            </p:cNvSpPr>
            <p:nvPr/>
          </p:nvSpPr>
          <p:spPr>
            <a:xfrm>
              <a:off x="5362195" y="4628351"/>
              <a:ext cx="2192771" cy="169277"/>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endParaRPr lang="en-US" sz="1100" dirty="0">
                <a:solidFill>
                  <a:schemeClr val="bg1">
                    <a:lumMod val="50000"/>
                  </a:schemeClr>
                </a:solidFill>
                <a:latin typeface="Lato Light" panose="020F0302020204030203" pitchFamily="34" charset="0"/>
                <a:cs typeface="Clear Sans Light" panose="020B0303030202020304" pitchFamily="34" charset="0"/>
              </a:endParaRPr>
            </a:p>
          </p:txBody>
        </p:sp>
      </p:grpSp>
      <p:sp>
        <p:nvSpPr>
          <p:cNvPr id="19" name="Text Placeholder 3"/>
          <p:cNvSpPr txBox="1">
            <a:spLocks/>
          </p:cNvSpPr>
          <p:nvPr/>
        </p:nvSpPr>
        <p:spPr>
          <a:xfrm>
            <a:off x="4613624" y="4239736"/>
            <a:ext cx="602729" cy="738664"/>
          </a:xfrm>
          <a:prstGeom prst="rect">
            <a:avLst/>
          </a:prstGeom>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a:ln>
                  <a:noFill/>
                </a:ln>
                <a:solidFill>
                  <a:schemeClr val="tx1"/>
                </a:solidFill>
                <a:effectLst/>
                <a:uLnTx/>
                <a:uFillTx/>
                <a:latin typeface="Ruda" panose="02000000000000000000" pitchFamily="2" charset="0"/>
              </a:rPr>
              <a:t>05</a:t>
            </a:r>
          </a:p>
        </p:txBody>
      </p:sp>
      <p:grpSp>
        <p:nvGrpSpPr>
          <p:cNvPr id="11" name="Group 10"/>
          <p:cNvGrpSpPr/>
          <p:nvPr/>
        </p:nvGrpSpPr>
        <p:grpSpPr>
          <a:xfrm>
            <a:off x="8722185" y="4277926"/>
            <a:ext cx="2197317" cy="519702"/>
            <a:chOff x="8722185" y="4277926"/>
            <a:chExt cx="2197317" cy="519702"/>
          </a:xfrm>
        </p:grpSpPr>
        <p:sp>
          <p:nvSpPr>
            <p:cNvPr id="20" name="Text Placeholder 3"/>
            <p:cNvSpPr txBox="1">
              <a:spLocks/>
            </p:cNvSpPr>
            <p:nvPr/>
          </p:nvSpPr>
          <p:spPr>
            <a:xfrm>
              <a:off x="8722185" y="4277926"/>
              <a:ext cx="2128525" cy="215444"/>
            </a:xfrm>
            <a:prstGeom prst="rect">
              <a:avLst/>
            </a:prstGeom>
          </p:spPr>
          <p:txBody>
            <a:bodyPr wrap="squar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lgn="l">
                <a:spcBef>
                  <a:spcPct val="20000"/>
                </a:spcBef>
                <a:defRPr/>
              </a:pPr>
              <a:r>
                <a:rPr lang="en-US" b="1" dirty="0" smtClean="0">
                  <a:solidFill>
                    <a:schemeClr val="tx1"/>
                  </a:solidFill>
                  <a:latin typeface="Ruda" panose="02000000000000000000" pitchFamily="2" charset="0"/>
                </a:rPr>
                <a:t>Enforcing compliance </a:t>
              </a:r>
              <a:endParaRPr lang="en-US" b="1" dirty="0">
                <a:solidFill>
                  <a:schemeClr val="tx1"/>
                </a:solidFill>
                <a:latin typeface="Ruda" panose="02000000000000000000" pitchFamily="2" charset="0"/>
              </a:endParaRPr>
            </a:p>
          </p:txBody>
        </p:sp>
        <p:sp>
          <p:nvSpPr>
            <p:cNvPr id="21" name="Text Placeholder 3"/>
            <p:cNvSpPr txBox="1">
              <a:spLocks/>
            </p:cNvSpPr>
            <p:nvPr/>
          </p:nvSpPr>
          <p:spPr>
            <a:xfrm>
              <a:off x="8724326" y="4628351"/>
              <a:ext cx="2195176" cy="169277"/>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endParaRPr lang="en-US" sz="1100" dirty="0">
                <a:solidFill>
                  <a:schemeClr val="bg1">
                    <a:lumMod val="50000"/>
                  </a:schemeClr>
                </a:solidFill>
                <a:latin typeface="Lato Light" panose="020F0302020204030203" pitchFamily="34" charset="0"/>
                <a:cs typeface="Clear Sans Light" panose="020B0303030202020304" pitchFamily="34" charset="0"/>
              </a:endParaRPr>
            </a:p>
          </p:txBody>
        </p:sp>
      </p:grpSp>
      <p:sp>
        <p:nvSpPr>
          <p:cNvPr id="22" name="Text Placeholder 3"/>
          <p:cNvSpPr txBox="1">
            <a:spLocks/>
          </p:cNvSpPr>
          <p:nvPr/>
        </p:nvSpPr>
        <p:spPr>
          <a:xfrm>
            <a:off x="7975755" y="4239736"/>
            <a:ext cx="602729" cy="738664"/>
          </a:xfrm>
          <a:prstGeom prst="rect">
            <a:avLst/>
          </a:prstGeom>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chemeClr val="tx1"/>
                </a:solidFill>
                <a:effectLst/>
                <a:uLnTx/>
                <a:uFillTx/>
                <a:latin typeface="Ruda" panose="02000000000000000000" pitchFamily="2" charset="0"/>
              </a:rPr>
              <a:t>06</a:t>
            </a:r>
            <a:endParaRPr kumimoji="0" lang="en-US" sz="4800" b="1" i="0" u="none" strike="noStrike" kern="1200" cap="none" spc="0" normalizeH="0" baseline="0" noProof="0" dirty="0">
              <a:ln>
                <a:noFill/>
              </a:ln>
              <a:solidFill>
                <a:schemeClr val="tx1"/>
              </a:solidFill>
              <a:effectLst/>
              <a:uLnTx/>
              <a:uFillTx/>
              <a:latin typeface="Ruda" panose="02000000000000000000" pitchFamily="2" charset="0"/>
            </a:endParaRPr>
          </a:p>
        </p:txBody>
      </p:sp>
      <p:sp>
        <p:nvSpPr>
          <p:cNvPr id="26" name="Title 1"/>
          <p:cNvSpPr txBox="1">
            <a:spLocks/>
          </p:cNvSpPr>
          <p:nvPr/>
        </p:nvSpPr>
        <p:spPr>
          <a:xfrm>
            <a:off x="1519519" y="685800"/>
            <a:ext cx="9144000" cy="746277"/>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800" b="1" dirty="0" smtClean="0">
                <a:solidFill>
                  <a:schemeClr val="tx1">
                    <a:lumMod val="65000"/>
                    <a:lumOff val="35000"/>
                  </a:schemeClr>
                </a:solidFill>
                <a:latin typeface="+mn-lt"/>
                <a:ea typeface="Fira Sans Book" panose="00000400000000000000" pitchFamily="50" charset="0"/>
                <a:cs typeface="Clear Sans Light" panose="020B0303030202020304" pitchFamily="34" charset="0"/>
              </a:rPr>
              <a:t>A case for documenting service delivery standards</a:t>
            </a:r>
            <a:endParaRPr lang="en-GB" sz="3800" b="1" dirty="0">
              <a:solidFill>
                <a:schemeClr val="tx1">
                  <a:lumMod val="65000"/>
                  <a:lumOff val="35000"/>
                </a:schemeClr>
              </a:solidFill>
              <a:latin typeface="+mn-lt"/>
              <a:ea typeface="Fira Sans Book" panose="00000400000000000000" pitchFamily="50" charset="0"/>
              <a:cs typeface="Clear Sans Light" panose="020B0303030202020304" pitchFamily="34" charset="0"/>
            </a:endParaRPr>
          </a:p>
        </p:txBody>
      </p:sp>
      <p:sp>
        <p:nvSpPr>
          <p:cNvPr id="27" name="Subtitle 2"/>
          <p:cNvSpPr txBox="1">
            <a:spLocks/>
          </p:cNvSpPr>
          <p:nvPr/>
        </p:nvSpPr>
        <p:spPr>
          <a:xfrm>
            <a:off x="2428875" y="1349424"/>
            <a:ext cx="7324725" cy="492443"/>
          </a:xfrm>
          <a:prstGeom prst="rect">
            <a:avLst/>
          </a:prstGeom>
        </p:spPr>
        <p:txBody>
          <a:bodyPr vert="horz" wrap="square" lIns="121920" tIns="60960" rIns="121920" bIns="60960" rtlCol="0">
            <a:spAutoFit/>
          </a:bodyPr>
          <a:lstStyle/>
          <a:p>
            <a:pPr algn="ctr" defTabSz="1219050">
              <a:spcBef>
                <a:spcPct val="20000"/>
              </a:spcBef>
              <a:defRPr/>
            </a:pPr>
            <a:r>
              <a:rPr lang="en-US" sz="2400" i="1" dirty="0" smtClean="0">
                <a:solidFill>
                  <a:srgbClr val="F69C15"/>
                </a:solidFill>
                <a:latin typeface="Haettenschweiler" panose="020B0706040902060204" pitchFamily="34" charset="0"/>
                <a:cs typeface="Clear Sans Light" panose="020B0303030202020304" pitchFamily="34" charset="0"/>
              </a:rPr>
              <a:t>Service Excellence  -  Our Prime Focus </a:t>
            </a:r>
            <a:endParaRPr lang="en-US" sz="2400" i="1" dirty="0">
              <a:solidFill>
                <a:srgbClr val="F69C15"/>
              </a:solidFill>
              <a:latin typeface="Haettenschweiler" panose="020B0706040902060204" pitchFamily="34" charset="0"/>
              <a:cs typeface="Clear Sans Light" panose="020B0303030202020304" pitchFamily="34" charset="0"/>
            </a:endParaRPr>
          </a:p>
        </p:txBody>
      </p:sp>
      <p:grpSp>
        <p:nvGrpSpPr>
          <p:cNvPr id="3" name="Group 2"/>
          <p:cNvGrpSpPr/>
          <p:nvPr/>
        </p:nvGrpSpPr>
        <p:grpSpPr>
          <a:xfrm>
            <a:off x="5357650" y="2534148"/>
            <a:ext cx="2197317" cy="571199"/>
            <a:chOff x="5357650" y="2534148"/>
            <a:chExt cx="2197317" cy="571199"/>
          </a:xfrm>
        </p:grpSpPr>
        <p:sp>
          <p:nvSpPr>
            <p:cNvPr id="38" name="Text Placeholder 3"/>
            <p:cNvSpPr txBox="1">
              <a:spLocks/>
            </p:cNvSpPr>
            <p:nvPr/>
          </p:nvSpPr>
          <p:spPr>
            <a:xfrm>
              <a:off x="5357650" y="2534148"/>
              <a:ext cx="1057982" cy="215444"/>
            </a:xfrm>
            <a:prstGeom prst="rect">
              <a:avLst/>
            </a:prstGeom>
          </p:spPr>
          <p:txBody>
            <a:bodyPr wrap="non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lgn="l">
                <a:spcBef>
                  <a:spcPct val="20000"/>
                </a:spcBef>
                <a:defRPr/>
              </a:pPr>
              <a:r>
                <a:rPr lang="en-US" b="1" dirty="0" smtClean="0">
                  <a:solidFill>
                    <a:schemeClr val="tx1"/>
                  </a:solidFill>
                  <a:latin typeface="Ruda" panose="02000000000000000000" pitchFamily="2" charset="0"/>
                </a:rPr>
                <a:t>Uniformit</a:t>
              </a:r>
              <a:r>
                <a:rPr lang="en-US" b="1" dirty="0" smtClean="0">
                  <a:solidFill>
                    <a:schemeClr val="tx1">
                      <a:lumMod val="65000"/>
                      <a:lumOff val="35000"/>
                    </a:schemeClr>
                  </a:solidFill>
                  <a:latin typeface="Ruda" panose="02000000000000000000" pitchFamily="2" charset="0"/>
                </a:rPr>
                <a:t>y</a:t>
              </a:r>
              <a:endParaRPr lang="en-US" b="1" dirty="0">
                <a:solidFill>
                  <a:schemeClr val="tx1">
                    <a:lumMod val="65000"/>
                    <a:lumOff val="35000"/>
                  </a:schemeClr>
                </a:solidFill>
                <a:latin typeface="Ruda" panose="02000000000000000000" pitchFamily="2" charset="0"/>
              </a:endParaRPr>
            </a:p>
          </p:txBody>
        </p:sp>
        <p:sp>
          <p:nvSpPr>
            <p:cNvPr id="39" name="Text Placeholder 3"/>
            <p:cNvSpPr txBox="1">
              <a:spLocks/>
            </p:cNvSpPr>
            <p:nvPr/>
          </p:nvSpPr>
          <p:spPr>
            <a:xfrm>
              <a:off x="5357650" y="2936070"/>
              <a:ext cx="2197317" cy="169277"/>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endParaRPr lang="en-US" sz="1100" dirty="0">
                <a:solidFill>
                  <a:schemeClr val="bg1">
                    <a:lumMod val="50000"/>
                  </a:schemeClr>
                </a:solidFill>
                <a:latin typeface="Lato Light" panose="020F0302020204030203" pitchFamily="34" charset="0"/>
                <a:cs typeface="Clear Sans Light" panose="020B0303030202020304" pitchFamily="34" charset="0"/>
              </a:endParaRPr>
            </a:p>
          </p:txBody>
        </p:sp>
      </p:grpSp>
      <p:sp>
        <p:nvSpPr>
          <p:cNvPr id="13" name="Text Placeholder 3"/>
          <p:cNvSpPr txBox="1">
            <a:spLocks/>
          </p:cNvSpPr>
          <p:nvPr/>
        </p:nvSpPr>
        <p:spPr>
          <a:xfrm>
            <a:off x="7975755" y="2557615"/>
            <a:ext cx="602729" cy="738664"/>
          </a:xfrm>
          <a:prstGeom prst="rect">
            <a:avLst/>
          </a:prstGeom>
        </p:spPr>
        <p:txBody>
          <a:bodyPr wrap="none" lIns="0" tIns="0" rIns="0" bIns="0" anchor="b">
            <a:spAutoFit/>
          </a:bodyPr>
          <a:lstStyle>
            <a:lvl1pPr marL="0" indent="0" algn="ctr">
              <a:buNone/>
              <a:defRPr sz="2800" b="1" baseline="0">
                <a:solidFill>
                  <a:schemeClr val="tx2">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a:ln>
                  <a:noFill/>
                </a:ln>
                <a:solidFill>
                  <a:schemeClr val="tx1"/>
                </a:solidFill>
                <a:effectLst/>
                <a:uLnTx/>
                <a:uFillTx/>
                <a:latin typeface="Ruda" panose="02000000000000000000" pitchFamily="2" charset="0"/>
              </a:rPr>
              <a:t>03</a:t>
            </a:r>
          </a:p>
        </p:txBody>
      </p:sp>
      <p:grpSp>
        <p:nvGrpSpPr>
          <p:cNvPr id="12" name="Group 11"/>
          <p:cNvGrpSpPr/>
          <p:nvPr/>
        </p:nvGrpSpPr>
        <p:grpSpPr>
          <a:xfrm>
            <a:off x="8722185" y="2534148"/>
            <a:ext cx="2197317" cy="571199"/>
            <a:chOff x="8722185" y="2534148"/>
            <a:chExt cx="2197317" cy="571199"/>
          </a:xfrm>
        </p:grpSpPr>
        <p:sp>
          <p:nvSpPr>
            <p:cNvPr id="40" name="Text Placeholder 3"/>
            <p:cNvSpPr txBox="1">
              <a:spLocks/>
            </p:cNvSpPr>
            <p:nvPr/>
          </p:nvSpPr>
          <p:spPr>
            <a:xfrm>
              <a:off x="8722185" y="2534148"/>
              <a:ext cx="952184" cy="215444"/>
            </a:xfrm>
            <a:prstGeom prst="rect">
              <a:avLst/>
            </a:prstGeom>
          </p:spPr>
          <p:txBody>
            <a:bodyPr wrap="none" lIns="0" tIns="0" rIns="0" bIns="0" anchor="ctr" anchorCtr="0">
              <a:spAutoFit/>
            </a:bodyPr>
            <a:lstStyle>
              <a:lvl1pPr marL="0" indent="0" algn="ctr">
                <a:buNone/>
                <a:defRPr sz="14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lgn="l">
                <a:spcBef>
                  <a:spcPct val="20000"/>
                </a:spcBef>
                <a:defRPr/>
              </a:pPr>
              <a:r>
                <a:rPr lang="en-US" b="1" dirty="0" smtClean="0">
                  <a:solidFill>
                    <a:schemeClr val="tx1"/>
                  </a:solidFill>
                  <a:latin typeface="Ruda" panose="02000000000000000000" pitchFamily="2" charset="0"/>
                </a:rPr>
                <a:t>Planning</a:t>
              </a:r>
              <a:r>
                <a:rPr lang="en-US" b="1" dirty="0" smtClean="0">
                  <a:solidFill>
                    <a:schemeClr val="tx1">
                      <a:lumMod val="65000"/>
                      <a:lumOff val="35000"/>
                    </a:schemeClr>
                  </a:solidFill>
                  <a:latin typeface="Ruda" panose="02000000000000000000" pitchFamily="2" charset="0"/>
                </a:rPr>
                <a:t> </a:t>
              </a:r>
              <a:endParaRPr lang="en-US" b="1" dirty="0">
                <a:solidFill>
                  <a:schemeClr val="tx1">
                    <a:lumMod val="65000"/>
                    <a:lumOff val="35000"/>
                  </a:schemeClr>
                </a:solidFill>
                <a:latin typeface="Ruda" panose="02000000000000000000" pitchFamily="2" charset="0"/>
              </a:endParaRPr>
            </a:p>
          </p:txBody>
        </p:sp>
        <p:sp>
          <p:nvSpPr>
            <p:cNvPr id="41" name="Text Placeholder 3"/>
            <p:cNvSpPr txBox="1">
              <a:spLocks/>
            </p:cNvSpPr>
            <p:nvPr/>
          </p:nvSpPr>
          <p:spPr>
            <a:xfrm>
              <a:off x="8722185" y="2936070"/>
              <a:ext cx="2197317" cy="169277"/>
            </a:xfrm>
            <a:prstGeom prst="rect">
              <a:avLst/>
            </a:prstGeom>
          </p:spPr>
          <p:txBody>
            <a:bodyPr wrap="square" lIns="0" tIns="0" rIns="0" bIns="0" anchor="ctr" anchorCtr="0">
              <a:spAutoFit/>
            </a:bodyPr>
            <a:lstStyle>
              <a:lvl1pPr marL="0" indent="0" algn="ctr">
                <a:buNone/>
                <a:defRPr sz="1600" baseline="0">
                  <a:solidFill>
                    <a:schemeClr val="tx1">
                      <a:lumMod val="95000"/>
                      <a:lumOff val="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algn="l" fontAlgn="auto">
                <a:spcBef>
                  <a:spcPts val="0"/>
                </a:spcBef>
                <a:spcAft>
                  <a:spcPts val="0"/>
                </a:spcAft>
                <a:defRPr/>
              </a:pPr>
              <a:endParaRPr lang="en-US" sz="1100" dirty="0">
                <a:solidFill>
                  <a:schemeClr val="bg1">
                    <a:lumMod val="50000"/>
                  </a:schemeClr>
                </a:solidFill>
                <a:latin typeface="Lato Light" panose="020F0302020204030203" pitchFamily="34" charset="0"/>
                <a:cs typeface="Clear Sans Light" panose="020B0303030202020304" pitchFamily="34" charset="0"/>
              </a:endParaRPr>
            </a:p>
          </p:txBody>
        </p:sp>
      </p:grpSp>
      <p:grpSp>
        <p:nvGrpSpPr>
          <p:cNvPr id="56" name="Group 55"/>
          <p:cNvGrpSpPr/>
          <p:nvPr/>
        </p:nvGrpSpPr>
        <p:grpSpPr>
          <a:xfrm>
            <a:off x="825244" y="6300868"/>
            <a:ext cx="410278" cy="410278"/>
            <a:chOff x="825244" y="6300868"/>
            <a:chExt cx="410278" cy="410278"/>
          </a:xfrm>
        </p:grpSpPr>
        <p:sp>
          <p:nvSpPr>
            <p:cNvPr id="57" name="Shape 44"/>
            <p:cNvSpPr/>
            <p:nvPr/>
          </p:nvSpPr>
          <p:spPr>
            <a:xfrm>
              <a:off x="825244" y="6300868"/>
              <a:ext cx="410278" cy="410278"/>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38100" cap="flat">
              <a:solidFill>
                <a:schemeClr val="tx1">
                  <a:lumMod val="65000"/>
                  <a:lumOff val="35000"/>
                </a:schemeClr>
              </a:solidFill>
              <a:prstDash val="solid"/>
              <a:miter lim="400000"/>
            </a:ln>
            <a:effectLst/>
          </p:spPr>
          <p:txBody>
            <a:bodyPr wrap="square" lIns="0" tIns="0" rIns="0" bIns="0" numCol="1" anchor="ctr">
              <a:noAutofit/>
            </a:bodyPr>
            <a:lstStyle/>
            <a:p>
              <a:pPr lvl="0">
                <a:defRPr sz="3200">
                  <a:solidFill>
                    <a:srgbClr val="FFFFFF"/>
                  </a:solidFill>
                  <a:latin typeface="Helvetica Light"/>
                  <a:ea typeface="Helvetica Light"/>
                  <a:cs typeface="Helvetica Light"/>
                  <a:sym typeface="Helvetica Light"/>
                </a:defRPr>
              </a:pPr>
              <a:endParaRPr dirty="0"/>
            </a:p>
          </p:txBody>
        </p:sp>
        <p:sp>
          <p:nvSpPr>
            <p:cNvPr id="58" name="Shape 1487"/>
            <p:cNvSpPr/>
            <p:nvPr/>
          </p:nvSpPr>
          <p:spPr>
            <a:xfrm>
              <a:off x="961710" y="6396892"/>
              <a:ext cx="167003" cy="238576"/>
            </a:xfrm>
            <a:custGeom>
              <a:avLst/>
              <a:gdLst/>
              <a:ahLst/>
              <a:cxnLst>
                <a:cxn ang="0">
                  <a:pos x="wd2" y="hd2"/>
                </a:cxn>
                <a:cxn ang="5400000">
                  <a:pos x="wd2" y="hd2"/>
                </a:cxn>
                <a:cxn ang="10800000">
                  <a:pos x="wd2" y="hd2"/>
                </a:cxn>
                <a:cxn ang="16200000">
                  <a:pos x="wd2" y="hd2"/>
                </a:cxn>
              </a:cxnLst>
              <a:rect l="0" t="0" r="r" b="b"/>
              <a:pathLst>
                <a:path w="20957" h="21276" extrusionOk="0">
                  <a:moveTo>
                    <a:pt x="1877" y="21023"/>
                  </a:moveTo>
                  <a:cubicBezTo>
                    <a:pt x="2335" y="19958"/>
                    <a:pt x="3030" y="18458"/>
                    <a:pt x="3960" y="16288"/>
                  </a:cubicBezTo>
                  <a:cubicBezTo>
                    <a:pt x="8011" y="15823"/>
                    <a:pt x="9689" y="16658"/>
                    <a:pt x="12261" y="13325"/>
                  </a:cubicBezTo>
                  <a:cubicBezTo>
                    <a:pt x="10172" y="13789"/>
                    <a:pt x="7654" y="12465"/>
                    <a:pt x="7789" y="11892"/>
                  </a:cubicBezTo>
                  <a:cubicBezTo>
                    <a:pt x="7924" y="11318"/>
                    <a:pt x="13647" y="12306"/>
                    <a:pt x="17393" y="8447"/>
                  </a:cubicBezTo>
                  <a:cubicBezTo>
                    <a:pt x="12670" y="9202"/>
                    <a:pt x="11160" y="7540"/>
                    <a:pt x="11769" y="7289"/>
                  </a:cubicBezTo>
                  <a:cubicBezTo>
                    <a:pt x="13175" y="6708"/>
                    <a:pt x="17348" y="7048"/>
                    <a:pt x="19572" y="5477"/>
                  </a:cubicBezTo>
                  <a:cubicBezTo>
                    <a:pt x="20719" y="4669"/>
                    <a:pt x="21256" y="2702"/>
                    <a:pt x="20789" y="2000"/>
                  </a:cubicBezTo>
                  <a:cubicBezTo>
                    <a:pt x="20229" y="1153"/>
                    <a:pt x="16813" y="-111"/>
                    <a:pt x="14931" y="7"/>
                  </a:cubicBezTo>
                  <a:cubicBezTo>
                    <a:pt x="13047" y="126"/>
                    <a:pt x="10093" y="5208"/>
                    <a:pt x="9217" y="5168"/>
                  </a:cubicBezTo>
                  <a:cubicBezTo>
                    <a:pt x="8341" y="5128"/>
                    <a:pt x="8166" y="2892"/>
                    <a:pt x="9694" y="813"/>
                  </a:cubicBezTo>
                  <a:cubicBezTo>
                    <a:pt x="8081" y="1330"/>
                    <a:pt x="5127" y="2940"/>
                    <a:pt x="4200" y="4315"/>
                  </a:cubicBezTo>
                  <a:cubicBezTo>
                    <a:pt x="2475" y="6874"/>
                    <a:pt x="4362" y="12744"/>
                    <a:pt x="3757" y="12953"/>
                  </a:cubicBezTo>
                  <a:cubicBezTo>
                    <a:pt x="3151" y="13163"/>
                    <a:pt x="1114" y="10259"/>
                    <a:pt x="505" y="8944"/>
                  </a:cubicBezTo>
                  <a:cubicBezTo>
                    <a:pt x="-324" y="10961"/>
                    <a:pt x="-344" y="12982"/>
                    <a:pt x="2082" y="15667"/>
                  </a:cubicBezTo>
                  <a:cubicBezTo>
                    <a:pt x="1167" y="17429"/>
                    <a:pt x="667" y="19457"/>
                    <a:pt x="592" y="20487"/>
                  </a:cubicBezTo>
                  <a:cubicBezTo>
                    <a:pt x="557" y="21312"/>
                    <a:pt x="1675" y="21489"/>
                    <a:pt x="1877" y="21023"/>
                  </a:cubicBezTo>
                  <a:close/>
                </a:path>
              </a:pathLst>
            </a:custGeom>
            <a:solidFill>
              <a:schemeClr val="tx1">
                <a:lumMod val="65000"/>
                <a:lumOff val="35000"/>
              </a:schemeClr>
            </a:solidFill>
            <a:ln w="12700" cap="flat">
              <a:noFill/>
              <a:miter lim="400000"/>
            </a:ln>
            <a:effectLst/>
          </p:spPr>
          <p:txBody>
            <a:bodyPr wrap="square" lIns="38100" tIns="38100" rIns="38100" bIns="38100" numCol="1" anchor="ctr">
              <a:noAutofit/>
            </a:bodyPr>
            <a:lstStyle/>
            <a:p>
              <a:pPr lvl="0">
                <a:defRPr sz="3200">
                  <a:solidFill>
                    <a:srgbClr val="FFFFFF"/>
                  </a:solidFill>
                  <a:latin typeface="Helvetica Light"/>
                  <a:ea typeface="Helvetica Light"/>
                  <a:cs typeface="Helvetica Light"/>
                  <a:sym typeface="Helvetica Light"/>
                </a:defRPr>
              </a:pPr>
              <a:endParaRPr dirty="0"/>
            </a:p>
          </p:txBody>
        </p:sp>
      </p:grpSp>
      <p:sp>
        <p:nvSpPr>
          <p:cNvPr id="4" name="Rectangle 3"/>
          <p:cNvSpPr/>
          <p:nvPr/>
        </p:nvSpPr>
        <p:spPr>
          <a:xfrm>
            <a:off x="5287687" y="2749593"/>
            <a:ext cx="2267280" cy="830997"/>
          </a:xfrm>
          <a:prstGeom prst="rect">
            <a:avLst/>
          </a:prstGeom>
        </p:spPr>
        <p:txBody>
          <a:bodyPr wrap="square">
            <a:spAutoFit/>
          </a:bodyPr>
          <a:lstStyle/>
          <a:p>
            <a:r>
              <a:rPr lang="en-US" sz="1200" dirty="0"/>
              <a:t>To provide uniformity and consistence in the provision of services both at National and </a:t>
            </a:r>
            <a:r>
              <a:rPr lang="en-US" sz="1200" dirty="0" smtClean="0"/>
              <a:t>Local Government  </a:t>
            </a:r>
            <a:r>
              <a:rPr lang="en-US" sz="1200" dirty="0"/>
              <a:t>level </a:t>
            </a:r>
          </a:p>
        </p:txBody>
      </p:sp>
      <p:sp>
        <p:nvSpPr>
          <p:cNvPr id="23" name="Rectangle 22"/>
          <p:cNvSpPr/>
          <p:nvPr/>
        </p:nvSpPr>
        <p:spPr>
          <a:xfrm>
            <a:off x="8637794" y="2749593"/>
            <a:ext cx="2406443" cy="1600438"/>
          </a:xfrm>
          <a:prstGeom prst="rect">
            <a:avLst/>
          </a:prstGeom>
        </p:spPr>
        <p:txBody>
          <a:bodyPr wrap="square">
            <a:spAutoFit/>
          </a:bodyPr>
          <a:lstStyle/>
          <a:p>
            <a:r>
              <a:rPr lang="en-US" sz="1400" dirty="0"/>
              <a:t>To provide a yardstick for developing Institutional plans &amp; budgets, client charters, man-power forecast </a:t>
            </a:r>
            <a:r>
              <a:rPr lang="en-US" sz="1400" dirty="0" smtClean="0"/>
              <a:t>and determine minimum budgets and cost for providing a service .</a:t>
            </a:r>
            <a:endParaRPr lang="en-US" sz="1400" dirty="0"/>
          </a:p>
        </p:txBody>
      </p:sp>
      <p:sp>
        <p:nvSpPr>
          <p:cNvPr id="25" name="Rectangle 24"/>
          <p:cNvSpPr/>
          <p:nvPr/>
        </p:nvSpPr>
        <p:spPr>
          <a:xfrm>
            <a:off x="1893762" y="4459075"/>
            <a:ext cx="2849689" cy="1600438"/>
          </a:xfrm>
          <a:prstGeom prst="rect">
            <a:avLst/>
          </a:prstGeom>
        </p:spPr>
        <p:txBody>
          <a:bodyPr wrap="square">
            <a:spAutoFit/>
          </a:bodyPr>
          <a:lstStyle/>
          <a:p>
            <a:r>
              <a:rPr lang="en-US" sz="1400" dirty="0"/>
              <a:t>To empower service recipients and communities to demand for services which are due to them at the appropriate standard and provide a basis upon which levels of satisfaction with standards can be evaluated. </a:t>
            </a:r>
          </a:p>
        </p:txBody>
      </p:sp>
      <p:sp>
        <p:nvSpPr>
          <p:cNvPr id="28" name="Rectangle 27"/>
          <p:cNvSpPr/>
          <p:nvPr/>
        </p:nvSpPr>
        <p:spPr>
          <a:xfrm>
            <a:off x="5447169" y="4459074"/>
            <a:ext cx="1953755" cy="954107"/>
          </a:xfrm>
          <a:prstGeom prst="rect">
            <a:avLst/>
          </a:prstGeom>
        </p:spPr>
        <p:txBody>
          <a:bodyPr wrap="square">
            <a:spAutoFit/>
          </a:bodyPr>
          <a:lstStyle/>
          <a:p>
            <a:r>
              <a:rPr lang="en-US" sz="1400" dirty="0"/>
              <a:t>To provide a basis for the review of management systems and processes. </a:t>
            </a:r>
          </a:p>
        </p:txBody>
      </p:sp>
      <p:sp>
        <p:nvSpPr>
          <p:cNvPr id="29" name="Rectangle 28"/>
          <p:cNvSpPr/>
          <p:nvPr/>
        </p:nvSpPr>
        <p:spPr>
          <a:xfrm>
            <a:off x="8637794" y="4536508"/>
            <a:ext cx="2281708" cy="1384995"/>
          </a:xfrm>
          <a:prstGeom prst="rect">
            <a:avLst/>
          </a:prstGeom>
        </p:spPr>
        <p:txBody>
          <a:bodyPr wrap="square">
            <a:spAutoFit/>
          </a:bodyPr>
          <a:lstStyle/>
          <a:p>
            <a:r>
              <a:rPr lang="en-US" sz="1400" dirty="0"/>
              <a:t>To enforce quality assurance and compliance mechanisms for service delivery against local, national and international standards and best practices. </a:t>
            </a:r>
          </a:p>
        </p:txBody>
      </p:sp>
      <p:sp>
        <p:nvSpPr>
          <p:cNvPr id="24" name="Slide Number Placeholder 23"/>
          <p:cNvSpPr>
            <a:spLocks noGrp="1"/>
          </p:cNvSpPr>
          <p:nvPr>
            <p:ph type="sldNum" sz="quarter" idx="12"/>
          </p:nvPr>
        </p:nvSpPr>
        <p:spPr/>
        <p:txBody>
          <a:bodyPr/>
          <a:lstStyle/>
          <a:p>
            <a:fld id="{BC595319-D5FB-4ACE-A348-957FA7BFD17B}" type="slidenum">
              <a:rPr lang="en-US" smtClean="0"/>
              <a:t>6</a:t>
            </a:fld>
            <a:endParaRPr lang="en-US" dirty="0"/>
          </a:p>
        </p:txBody>
      </p:sp>
    </p:spTree>
    <p:extLst>
      <p:ext uri="{BB962C8B-B14F-4D97-AF65-F5344CB8AC3E}">
        <p14:creationId xmlns:p14="http://schemas.microsoft.com/office/powerpoint/2010/main" val="3801437060"/>
      </p:ext>
    </p:extLst>
  </p:cSld>
  <p:clrMapOvr>
    <a:masterClrMapping/>
  </p:clrMapOvr>
  <p:transition spd="med" advTm="0">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500"/>
                                        <p:tgtEl>
                                          <p:spTgt spid="26"/>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Effect transition="in" filter="barn(inVertical)">
                                      <p:cBhvr>
                                        <p:cTn id="11" dur="500"/>
                                        <p:tgtEl>
                                          <p:spTgt spid="27"/>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left)">
                                      <p:cBhvr>
                                        <p:cTn id="27" dur="500"/>
                                        <p:tgtEl>
                                          <p:spTgt spid="3"/>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wipe(left)">
                                      <p:cBhvr>
                                        <p:cTn id="35" dur="500"/>
                                        <p:tgtEl>
                                          <p:spTgt spid="12"/>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par>
                          <p:cTn id="40" fill="hold">
                            <p:stCondLst>
                              <p:cond delay="4500"/>
                            </p:stCondLst>
                            <p:childTnLst>
                              <p:par>
                                <p:cTn id="41" presetID="22" presetClass="entr" presetSubtype="8" fill="hold" nodeType="after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left)">
                                      <p:cBhvr>
                                        <p:cTn id="43" dur="500"/>
                                        <p:tgtEl>
                                          <p:spTgt spid="8"/>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500"/>
                                        <p:tgtEl>
                                          <p:spTgt spid="19"/>
                                        </p:tgtEl>
                                      </p:cBhvr>
                                    </p:animEffect>
                                  </p:childTnLst>
                                </p:cTn>
                              </p:par>
                            </p:childTnLst>
                          </p:cTn>
                        </p:par>
                        <p:par>
                          <p:cTn id="48" fill="hold">
                            <p:stCondLst>
                              <p:cond delay="5500"/>
                            </p:stCondLst>
                            <p:childTnLst>
                              <p:par>
                                <p:cTn id="49" presetID="22" presetClass="entr" presetSubtype="8" fill="hold" nodeType="afterEffect">
                                  <p:stCondLst>
                                    <p:cond delay="0"/>
                                  </p:stCondLst>
                                  <p:childTnLst>
                                    <p:set>
                                      <p:cBhvr>
                                        <p:cTn id="50" dur="1" fill="hold">
                                          <p:stCondLst>
                                            <p:cond delay="0"/>
                                          </p:stCondLst>
                                        </p:cTn>
                                        <p:tgtEl>
                                          <p:spTgt spid="9"/>
                                        </p:tgtEl>
                                        <p:attrNameLst>
                                          <p:attrName>style.visibility</p:attrName>
                                        </p:attrNameLst>
                                      </p:cBhvr>
                                      <p:to>
                                        <p:strVal val="visible"/>
                                      </p:to>
                                    </p:set>
                                    <p:animEffect transition="in" filter="wipe(left)">
                                      <p:cBhvr>
                                        <p:cTn id="51" dur="500"/>
                                        <p:tgtEl>
                                          <p:spTgt spid="9"/>
                                        </p:tgtEl>
                                      </p:cBhvr>
                                    </p:animEffect>
                                  </p:childTnLst>
                                </p:cTn>
                              </p:par>
                            </p:childTnLst>
                          </p:cTn>
                        </p:par>
                        <p:par>
                          <p:cTn id="52" fill="hold">
                            <p:stCondLst>
                              <p:cond delay="6000"/>
                            </p:stCondLst>
                            <p:childTnLst>
                              <p:par>
                                <p:cTn id="53" presetID="10" presetClass="entr" presetSubtype="0" fill="hold" grpId="0" nodeType="after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fade">
                                      <p:cBhvr>
                                        <p:cTn id="55" dur="500"/>
                                        <p:tgtEl>
                                          <p:spTgt spid="22"/>
                                        </p:tgtEl>
                                      </p:cBhvr>
                                    </p:animEffect>
                                  </p:childTnLst>
                                </p:cTn>
                              </p:par>
                            </p:childTnLst>
                          </p:cTn>
                        </p:par>
                        <p:par>
                          <p:cTn id="56" fill="hold">
                            <p:stCondLst>
                              <p:cond delay="6500"/>
                            </p:stCondLst>
                            <p:childTnLst>
                              <p:par>
                                <p:cTn id="57" presetID="22" presetClass="entr" presetSubtype="8" fill="hold" nodeType="afterEffect">
                                  <p:stCondLst>
                                    <p:cond delay="0"/>
                                  </p:stCondLst>
                                  <p:childTnLst>
                                    <p:set>
                                      <p:cBhvr>
                                        <p:cTn id="58" dur="1" fill="hold">
                                          <p:stCondLst>
                                            <p:cond delay="0"/>
                                          </p:stCondLst>
                                        </p:cTn>
                                        <p:tgtEl>
                                          <p:spTgt spid="11"/>
                                        </p:tgtEl>
                                        <p:attrNameLst>
                                          <p:attrName>style.visibility</p:attrName>
                                        </p:attrNameLst>
                                      </p:cBhvr>
                                      <p:to>
                                        <p:strVal val="visible"/>
                                      </p:to>
                                    </p:set>
                                    <p:animEffect transition="in" filter="wipe(left)">
                                      <p:cBhvr>
                                        <p:cTn id="5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6" grpId="0"/>
      <p:bldP spid="19" grpId="0"/>
      <p:bldP spid="22" grpId="0"/>
      <p:bldP spid="26" grpId="0"/>
      <p:bldP spid="27"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Principles for application of service delivery standards </a:t>
            </a:r>
            <a:r>
              <a:rPr lang="en-US" dirty="0" smtClean="0"/>
              <a:t/>
            </a:r>
            <a:br>
              <a:rPr lang="en-US" dirty="0" smtClean="0"/>
            </a:br>
            <a:r>
              <a:rPr lang="en-US" dirty="0"/>
              <a:t>                      </a:t>
            </a:r>
            <a:endParaRPr lang="en-US" sz="2700" b="1" i="1" dirty="0">
              <a:solidFill>
                <a:srgbClr val="FF0000"/>
              </a:solidFill>
              <a:latin typeface="Haettenschweiler" panose="020B0706040902060204" pitchFamily="34" charset="0"/>
            </a:endParaRPr>
          </a:p>
        </p:txBody>
      </p:sp>
      <p:sp>
        <p:nvSpPr>
          <p:cNvPr id="3" name="Content Placeholder 2"/>
          <p:cNvSpPr>
            <a:spLocks noGrp="1"/>
          </p:cNvSpPr>
          <p:nvPr>
            <p:ph idx="1"/>
          </p:nvPr>
        </p:nvSpPr>
        <p:spPr/>
        <p:txBody>
          <a:bodyPr>
            <a:normAutofit/>
          </a:bodyPr>
          <a:lstStyle/>
          <a:p>
            <a:r>
              <a:rPr lang="en-US" b="1" dirty="0">
                <a:solidFill>
                  <a:schemeClr val="tx1"/>
                </a:solidFill>
              </a:rPr>
              <a:t>Client focus: </a:t>
            </a:r>
            <a:r>
              <a:rPr lang="en-US" dirty="0">
                <a:solidFill>
                  <a:schemeClr val="tx1"/>
                </a:solidFill>
              </a:rPr>
              <a:t>focusing on needs that reflect priorities/needs of service recipients </a:t>
            </a:r>
          </a:p>
          <a:p>
            <a:r>
              <a:rPr lang="en-US" b="1" dirty="0">
                <a:solidFill>
                  <a:schemeClr val="tx1"/>
                </a:solidFill>
              </a:rPr>
              <a:t>Professionalism</a:t>
            </a:r>
            <a:r>
              <a:rPr lang="en-US" dirty="0">
                <a:solidFill>
                  <a:schemeClr val="tx1"/>
                </a:solidFill>
              </a:rPr>
              <a:t>: adherence to the Public Service code of conduct and ethics, Professional code of conduct, exhibiting a high degree of competence and best practices. </a:t>
            </a:r>
          </a:p>
          <a:p>
            <a:r>
              <a:rPr lang="en-US" b="1" dirty="0">
                <a:solidFill>
                  <a:schemeClr val="tx1"/>
                </a:solidFill>
              </a:rPr>
              <a:t>Transparency: </a:t>
            </a:r>
            <a:r>
              <a:rPr lang="en-US" dirty="0">
                <a:solidFill>
                  <a:schemeClr val="tx1"/>
                </a:solidFill>
              </a:rPr>
              <a:t>openness about all the decisions and actions taken </a:t>
            </a:r>
          </a:p>
          <a:p>
            <a:r>
              <a:rPr lang="en-US" b="1" dirty="0">
                <a:solidFill>
                  <a:schemeClr val="tx1"/>
                </a:solidFill>
              </a:rPr>
              <a:t>Accountability: </a:t>
            </a:r>
            <a:r>
              <a:rPr lang="en-US" dirty="0">
                <a:solidFill>
                  <a:schemeClr val="tx1"/>
                </a:solidFill>
              </a:rPr>
              <a:t>public trust and responsibility for actions taken or not taken. </a:t>
            </a:r>
          </a:p>
          <a:p>
            <a:r>
              <a:rPr lang="en-US" b="1" dirty="0">
                <a:solidFill>
                  <a:schemeClr val="tx1"/>
                </a:solidFill>
              </a:rPr>
              <a:t>Cost efficiency: </a:t>
            </a:r>
            <a:r>
              <a:rPr lang="en-US" dirty="0">
                <a:solidFill>
                  <a:schemeClr val="tx1"/>
                </a:solidFill>
              </a:rPr>
              <a:t>optimal use of resources including time in attainment of service delivery objectives. This should include user charges where applicable. </a:t>
            </a:r>
          </a:p>
        </p:txBody>
      </p:sp>
      <p:sp>
        <p:nvSpPr>
          <p:cNvPr id="4" name="Slide Number Placeholder 3"/>
          <p:cNvSpPr>
            <a:spLocks noGrp="1"/>
          </p:cNvSpPr>
          <p:nvPr>
            <p:ph type="sldNum" sz="quarter" idx="12"/>
          </p:nvPr>
        </p:nvSpPr>
        <p:spPr/>
        <p:txBody>
          <a:bodyPr/>
          <a:lstStyle/>
          <a:p>
            <a:fld id="{BC595319-D5FB-4ACE-A348-957FA7BFD17B}" type="slidenum">
              <a:rPr lang="en-US" smtClean="0"/>
              <a:t>7</a:t>
            </a:fld>
            <a:endParaRPr lang="en-US" dirty="0"/>
          </a:p>
        </p:txBody>
      </p:sp>
    </p:spTree>
    <p:extLst>
      <p:ext uri="{BB962C8B-B14F-4D97-AF65-F5344CB8AC3E}">
        <p14:creationId xmlns:p14="http://schemas.microsoft.com/office/powerpoint/2010/main" val="916183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Principles </a:t>
            </a:r>
            <a:r>
              <a:rPr lang="en-US" dirty="0"/>
              <a:t>for application of service delivery standards </a:t>
            </a:r>
            <a:r>
              <a:rPr lang="en-US" dirty="0" smtClean="0"/>
              <a:t/>
            </a:r>
            <a:br>
              <a:rPr lang="en-US" dirty="0" smtClean="0"/>
            </a:br>
            <a:r>
              <a:rPr lang="en-US" sz="2700" i="1" dirty="0">
                <a:solidFill>
                  <a:srgbClr val="FF0000"/>
                </a:solidFill>
                <a:latin typeface="Haettenschweiler" panose="020B0706040902060204" pitchFamily="34" charset="0"/>
              </a:rPr>
              <a:t>                        </a:t>
            </a:r>
            <a:r>
              <a:rPr lang="en-US" dirty="0"/>
              <a:t/>
            </a:r>
            <a:br>
              <a:rPr lang="en-US" dirty="0"/>
            </a:br>
            <a:endParaRPr lang="en-US" dirty="0"/>
          </a:p>
        </p:txBody>
      </p:sp>
      <p:sp>
        <p:nvSpPr>
          <p:cNvPr id="3" name="Content Placeholder 2"/>
          <p:cNvSpPr>
            <a:spLocks noGrp="1"/>
          </p:cNvSpPr>
          <p:nvPr>
            <p:ph idx="1"/>
          </p:nvPr>
        </p:nvSpPr>
        <p:spPr>
          <a:xfrm>
            <a:off x="1251678" y="2756263"/>
            <a:ext cx="10178322" cy="3123329"/>
          </a:xfrm>
        </p:spPr>
        <p:txBody>
          <a:bodyPr/>
          <a:lstStyle/>
          <a:p>
            <a:r>
              <a:rPr lang="en-US" b="1" dirty="0">
                <a:solidFill>
                  <a:schemeClr val="tx1"/>
                </a:solidFill>
              </a:rPr>
              <a:t>Effectiveness: </a:t>
            </a:r>
            <a:r>
              <a:rPr lang="en-US" dirty="0">
                <a:solidFill>
                  <a:schemeClr val="tx1"/>
                </a:solidFill>
              </a:rPr>
              <a:t>achieving the intended results in terms of quality and quantity </a:t>
            </a:r>
            <a:r>
              <a:rPr lang="en-US" dirty="0" smtClean="0">
                <a:solidFill>
                  <a:schemeClr val="tx1"/>
                </a:solidFill>
              </a:rPr>
              <a:t>in accordance </a:t>
            </a:r>
            <a:r>
              <a:rPr lang="en-US" dirty="0">
                <a:solidFill>
                  <a:schemeClr val="tx1"/>
                </a:solidFill>
              </a:rPr>
              <a:t>with set targets and performance standards for service delivery</a:t>
            </a:r>
          </a:p>
          <a:p>
            <a:r>
              <a:rPr lang="en-US" b="1" dirty="0">
                <a:solidFill>
                  <a:schemeClr val="tx1"/>
                </a:solidFill>
              </a:rPr>
              <a:t>Participation: </a:t>
            </a:r>
            <a:r>
              <a:rPr lang="en-US" dirty="0">
                <a:solidFill>
                  <a:schemeClr val="tx1"/>
                </a:solidFill>
              </a:rPr>
              <a:t>involving partners in the design, implementation, monitoring and evaluation of service delivery. These should include Government Institutions, Local Governments, Civil Society, Development Partners, the Private Sector and the general public. </a:t>
            </a:r>
          </a:p>
          <a:p>
            <a:r>
              <a:rPr lang="en-US" b="1" dirty="0">
                <a:solidFill>
                  <a:schemeClr val="tx1"/>
                </a:solidFill>
              </a:rPr>
              <a:t>Equity</a:t>
            </a:r>
            <a:r>
              <a:rPr lang="en-US" dirty="0">
                <a:solidFill>
                  <a:schemeClr val="tx1"/>
                </a:solidFill>
              </a:rPr>
              <a:t>: fair treatment to all customers irrespective of gender, race, religion, disability, ethnic background and political </a:t>
            </a:r>
            <a:r>
              <a:rPr lang="en-US" dirty="0" smtClean="0">
                <a:solidFill>
                  <a:schemeClr val="tx1"/>
                </a:solidFill>
              </a:rPr>
              <a:t>affiliation</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BC595319-D5FB-4ACE-A348-957FA7BFD17B}" type="slidenum">
              <a:rPr lang="en-US" smtClean="0"/>
              <a:t>8</a:t>
            </a:fld>
            <a:endParaRPr lang="en-US" dirty="0"/>
          </a:p>
        </p:txBody>
      </p:sp>
    </p:spTree>
    <p:extLst>
      <p:ext uri="{BB962C8B-B14F-4D97-AF65-F5344CB8AC3E}">
        <p14:creationId xmlns:p14="http://schemas.microsoft.com/office/powerpoint/2010/main" val="16299694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Levels AND SOURCES </a:t>
            </a:r>
            <a:r>
              <a:rPr lang="en-US" b="1" dirty="0"/>
              <a:t>of Service Delivery Standards.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14790499"/>
              </p:ext>
            </p:extLst>
          </p:nvPr>
        </p:nvGraphicFramePr>
        <p:xfrm>
          <a:off x="1251678" y="1874517"/>
          <a:ext cx="9544778" cy="4681028"/>
        </p:xfrm>
        <a:graphic>
          <a:graphicData uri="http://schemas.openxmlformats.org/drawingml/2006/table">
            <a:tbl>
              <a:tblPr firstRow="1" bandRow="1">
                <a:tableStyleId>{5DA37D80-6434-44D0-A028-1B22A696006F}</a:tableStyleId>
              </a:tblPr>
              <a:tblGrid>
                <a:gridCol w="2842220">
                  <a:extLst>
                    <a:ext uri="{9D8B030D-6E8A-4147-A177-3AD203B41FA5}">
                      <a16:colId xmlns:a16="http://schemas.microsoft.com/office/drawing/2014/main" val="136303579"/>
                    </a:ext>
                  </a:extLst>
                </a:gridCol>
                <a:gridCol w="6702558">
                  <a:extLst>
                    <a:ext uri="{9D8B030D-6E8A-4147-A177-3AD203B41FA5}">
                      <a16:colId xmlns:a16="http://schemas.microsoft.com/office/drawing/2014/main" val="4073396482"/>
                    </a:ext>
                  </a:extLst>
                </a:gridCol>
              </a:tblGrid>
              <a:tr h="354739">
                <a:tc>
                  <a:txBody>
                    <a:bodyPr/>
                    <a:lstStyle/>
                    <a:p>
                      <a:pPr marL="0" marR="0" algn="just">
                        <a:spcBef>
                          <a:spcPts val="0"/>
                        </a:spcBef>
                        <a:spcAft>
                          <a:spcPts val="0"/>
                        </a:spcAft>
                      </a:pPr>
                      <a:r>
                        <a:rPr lang="en-US" sz="1200" dirty="0">
                          <a:effectLst/>
                        </a:rPr>
                        <a:t>Level </a:t>
                      </a:r>
                      <a:endParaRPr lang="en-US" sz="12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200" dirty="0">
                          <a:effectLst/>
                        </a:rPr>
                        <a:t>Criteria of determination </a:t>
                      </a:r>
                      <a:endParaRPr lang="en-US" sz="12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2538772862"/>
                  </a:ext>
                </a:extLst>
              </a:tr>
              <a:tr h="434304">
                <a:tc>
                  <a:txBody>
                    <a:bodyPr/>
                    <a:lstStyle/>
                    <a:p>
                      <a:pPr marL="0" marR="0" algn="just">
                        <a:spcBef>
                          <a:spcPts val="0"/>
                        </a:spcBef>
                        <a:spcAft>
                          <a:spcPts val="0"/>
                        </a:spcAft>
                      </a:pPr>
                      <a:r>
                        <a:rPr lang="en-US" sz="1400" dirty="0">
                          <a:effectLst/>
                        </a:rPr>
                        <a:t>International/Regional Level </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400" dirty="0">
                          <a:effectLst/>
                        </a:rPr>
                        <a:t>These are standards that have been developed basing on internationally recognized service delivery standards and best practices.</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4188277434"/>
                  </a:ext>
                </a:extLst>
              </a:tr>
              <a:tr h="1302914">
                <a:tc>
                  <a:txBody>
                    <a:bodyPr/>
                    <a:lstStyle/>
                    <a:p>
                      <a:pPr marL="0" marR="0" algn="just">
                        <a:spcBef>
                          <a:spcPts val="0"/>
                        </a:spcBef>
                        <a:spcAft>
                          <a:spcPts val="0"/>
                        </a:spcAft>
                      </a:pPr>
                      <a:r>
                        <a:rPr lang="en-US" sz="1400" dirty="0">
                          <a:effectLst/>
                        </a:rPr>
                        <a:t>National Level </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400" dirty="0">
                          <a:effectLst/>
                        </a:rPr>
                        <a:t>These are determined on the basis of Government policy and legal requirements, development objectives and national priorities. It is good practice to benchmark national standards against international service delivery standards. Each Sector or institution for example the Education Sector, Health Sector etc. should aspire to achieve a level of service provision for its clients in order to realize the National Development Goals and the UN Sustainable Development Goals. </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3945508694"/>
                  </a:ext>
                </a:extLst>
              </a:tr>
              <a:tr h="787038">
                <a:tc>
                  <a:txBody>
                    <a:bodyPr/>
                    <a:lstStyle/>
                    <a:p>
                      <a:pPr marL="0" marR="0" algn="just">
                        <a:spcBef>
                          <a:spcPts val="0"/>
                        </a:spcBef>
                        <a:spcAft>
                          <a:spcPts val="0"/>
                        </a:spcAft>
                      </a:pPr>
                      <a:r>
                        <a:rPr lang="en-US" sz="1400">
                          <a:effectLst/>
                        </a:rPr>
                        <a:t>Sector Level </a:t>
                      </a:r>
                      <a:endParaRPr lang="en-US" sz="140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400" dirty="0">
                          <a:effectLst/>
                        </a:rPr>
                        <a:t>These Standards are determined on the basis of policy and strategic planning objectives. Sectors determine the minimum level of services to be provided in conformity with defined professional requirements.</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63552289"/>
                  </a:ext>
                </a:extLst>
              </a:tr>
              <a:tr h="710831">
                <a:tc>
                  <a:txBody>
                    <a:bodyPr/>
                    <a:lstStyle/>
                    <a:p>
                      <a:pPr marL="0" marR="0" algn="just">
                        <a:spcBef>
                          <a:spcPts val="0"/>
                        </a:spcBef>
                        <a:spcAft>
                          <a:spcPts val="0"/>
                        </a:spcAft>
                      </a:pPr>
                      <a:r>
                        <a:rPr lang="en-US" sz="1400" dirty="0">
                          <a:effectLst/>
                        </a:rPr>
                        <a:t>MDAs</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400" dirty="0">
                          <a:effectLst/>
                        </a:rPr>
                        <a:t>Institutional service delivery standards are determined based on the minimum level </a:t>
                      </a:r>
                      <a:r>
                        <a:rPr lang="en-US" sz="1400">
                          <a:effectLst/>
                        </a:rPr>
                        <a:t>of service </a:t>
                      </a:r>
                      <a:r>
                        <a:rPr lang="en-US" sz="1400" dirty="0">
                          <a:effectLst/>
                        </a:rPr>
                        <a:t>in terms of quality, quantity, cost, time, accessibility and coverage. </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3338078612"/>
                  </a:ext>
                </a:extLst>
              </a:tr>
              <a:tr h="1091202">
                <a:tc>
                  <a:txBody>
                    <a:bodyPr/>
                    <a:lstStyle/>
                    <a:p>
                      <a:pPr marL="0" marR="0" algn="just">
                        <a:spcBef>
                          <a:spcPts val="0"/>
                        </a:spcBef>
                        <a:spcAft>
                          <a:spcPts val="0"/>
                        </a:spcAft>
                      </a:pPr>
                      <a:r>
                        <a:rPr lang="en-US" sz="1400">
                          <a:effectLst/>
                        </a:rPr>
                        <a:t>Local Government Level </a:t>
                      </a:r>
                      <a:endParaRPr lang="en-US" sz="140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algn="just">
                        <a:spcBef>
                          <a:spcPts val="0"/>
                        </a:spcBef>
                        <a:spcAft>
                          <a:spcPts val="0"/>
                        </a:spcAft>
                      </a:pPr>
                      <a:r>
                        <a:rPr lang="en-US" sz="1400" dirty="0">
                          <a:effectLst/>
                        </a:rPr>
                        <a:t>All standards at this level should aspire to meet the national, sectoral and local standards based on unique circumstances of a Local Government. </a:t>
                      </a:r>
                      <a:endParaRPr lang="en-US" sz="1400" dirty="0">
                        <a:effectLst/>
                        <a:latin typeface="Times New Roman" panose="02020603050405020304" pitchFamily="18" charset="0"/>
                        <a:ea typeface="Times New Roman" panose="02020603050405020304" pitchFamily="18" charset="0"/>
                      </a:endParaRPr>
                    </a:p>
                  </a:txBody>
                  <a:tcPr marL="68580" marR="6858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3434074662"/>
                  </a:ext>
                </a:extLst>
              </a:tr>
            </a:tbl>
          </a:graphicData>
        </a:graphic>
      </p:graphicFrame>
      <p:sp>
        <p:nvSpPr>
          <p:cNvPr id="3" name="Slide Number Placeholder 2"/>
          <p:cNvSpPr>
            <a:spLocks noGrp="1"/>
          </p:cNvSpPr>
          <p:nvPr>
            <p:ph type="sldNum" sz="quarter" idx="12"/>
          </p:nvPr>
        </p:nvSpPr>
        <p:spPr/>
        <p:txBody>
          <a:bodyPr/>
          <a:lstStyle/>
          <a:p>
            <a:fld id="{71766878-3199-4EAB-94E7-2D6D11070E14}" type="slidenum">
              <a:rPr lang="en-US" smtClean="0"/>
              <a:t>9</a:t>
            </a:fld>
            <a:endParaRPr lang="en-US" dirty="0"/>
          </a:p>
        </p:txBody>
      </p:sp>
    </p:spTree>
    <p:extLst>
      <p:ext uri="{BB962C8B-B14F-4D97-AF65-F5344CB8AC3E}">
        <p14:creationId xmlns:p14="http://schemas.microsoft.com/office/powerpoint/2010/main" val="1158942083"/>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Badge</Template>
  <TotalTime>1092</TotalTime>
  <Words>2825</Words>
  <Application>Microsoft Office PowerPoint</Application>
  <PresentationFormat>Widescreen</PresentationFormat>
  <Paragraphs>416</Paragraphs>
  <Slides>28</Slides>
  <Notes>0</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28</vt:i4>
      </vt:variant>
    </vt:vector>
  </HeadingPairs>
  <TitlesOfParts>
    <vt:vector size="43" baseType="lpstr">
      <vt:lpstr>SimSun</vt:lpstr>
      <vt:lpstr>Arial</vt:lpstr>
      <vt:lpstr>Calibri</vt:lpstr>
      <vt:lpstr>Clear Sans Light</vt:lpstr>
      <vt:lpstr>Fira Sans Book</vt:lpstr>
      <vt:lpstr>Gill Sans MT</vt:lpstr>
      <vt:lpstr>Haettenschweiler</vt:lpstr>
      <vt:lpstr>Helvetica Light</vt:lpstr>
      <vt:lpstr>Impact</vt:lpstr>
      <vt:lpstr>Lato Light</vt:lpstr>
      <vt:lpstr>Ruda</vt:lpstr>
      <vt:lpstr>Segoe UI Light</vt:lpstr>
      <vt:lpstr>Times New Roman</vt:lpstr>
      <vt:lpstr>Wingdings</vt:lpstr>
      <vt:lpstr>Badge</vt:lpstr>
      <vt:lpstr> DISSEMINATION AND IMPLEMENTATION OF COSTED  SERVICE DELIVERY STANDARDSFOR LOCAL GOVERNMENTS</vt:lpstr>
      <vt:lpstr>INTRODUCTION  </vt:lpstr>
      <vt:lpstr>What are service delivery standards then? </vt:lpstr>
      <vt:lpstr>Classification of Standards;</vt:lpstr>
      <vt:lpstr>BENEFITS OF SERVICE DELIVERY STANDARDS IN THE PUBLIC SERVICE  </vt:lpstr>
      <vt:lpstr>PowerPoint Presentation</vt:lpstr>
      <vt:lpstr>Principles for application of service delivery standards                        </vt:lpstr>
      <vt:lpstr> Principles for application of service delivery standards                           </vt:lpstr>
      <vt:lpstr>Levels AND SOURCES of Service Delivery Standards. </vt:lpstr>
      <vt:lpstr>Measures of Standards </vt:lpstr>
      <vt:lpstr> PROCEDURE FOR DEVELOPING SERVICE DELIVERY STANDARDS                               </vt:lpstr>
      <vt:lpstr>Institutional &amp; Functional Arrangements </vt:lpstr>
      <vt:lpstr>MONITORING &amp; EVALUATION OF SERVICE DELIVERY STANDARDS </vt:lpstr>
      <vt:lpstr>Extract from documented service delivery standards</vt:lpstr>
      <vt:lpstr>AGRICULTURE  </vt:lpstr>
      <vt:lpstr>PUBLIC SECTOR MANAGEMENT</vt:lpstr>
      <vt:lpstr>PUBLIC SECTOR MANAGEMENT</vt:lpstr>
      <vt:lpstr> WORKS AND TRANSPORT </vt:lpstr>
      <vt:lpstr>Local Economic Development </vt:lpstr>
      <vt:lpstr>COMMUNITY BASED SERVICES</vt:lpstr>
      <vt:lpstr>COMMUNITY BASED SERVICES</vt:lpstr>
      <vt:lpstr>TEMPLATE FOR DOCUMENTING SERVICE DELIVERY STANDARDS</vt:lpstr>
      <vt:lpstr>COMPLETED FORMAT FOR SERVICE DELIVERY STANDARDS WITH EXAMPLE</vt:lpstr>
      <vt:lpstr>PowerPoint Presentation</vt:lpstr>
      <vt:lpstr>PowerPoint Presentation</vt:lpstr>
      <vt:lpstr>PROGRESS  </vt:lpstr>
      <vt:lpstr>EXAMPLE OF COSTED SERVICE DELIVERY STANDARD </vt:lpstr>
      <vt:lpstr>prayer</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THE DOCUMENTATION, DEVELOPMENT, DISSEMINATION AND IMPLEMENTATION OF PUBLIC SERVICE DELIVERY STANDARDS</dc:title>
  <dc:creator>hp</dc:creator>
  <cp:lastModifiedBy>Odeke Simon Peter</cp:lastModifiedBy>
  <cp:revision>145</cp:revision>
  <dcterms:created xsi:type="dcterms:W3CDTF">2020-07-19T17:08:25Z</dcterms:created>
  <dcterms:modified xsi:type="dcterms:W3CDTF">2024-09-11T07:56:09Z</dcterms:modified>
</cp:coreProperties>
</file>